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56" r:id="rId2"/>
    <p:sldId id="257" r:id="rId3"/>
    <p:sldId id="258" r:id="rId4"/>
    <p:sldId id="259" r:id="rId5"/>
    <p:sldId id="30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5"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C57B7E-2F33-4FF6-ADA1-C2EAF677FFB8}" type="datetimeFigureOut">
              <a:rPr lang="en-US" smtClean="0"/>
              <a:pPr/>
              <a:t>4/14/2010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BA2537-7EB2-40DC-9C69-E94C83BF285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671E3-1C6A-46D9-97E9-62B013E97C34}" type="datetimeFigureOut">
              <a:rPr lang="en-US" smtClean="0"/>
              <a:pPr/>
              <a:t>4/14/2010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F45D7-0DCC-46B5-8360-D922F6424E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CF45D7-0DCC-46B5-8360-D922F6424E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C6913B-7A23-4FF9-A009-D71EE9220B37}"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6913B-7A23-4FF9-A009-D71EE9220B37}"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6913B-7A23-4FF9-A009-D71EE9220B37}"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6913B-7A23-4FF9-A009-D71EE9220B37}"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6913B-7A23-4FF9-A009-D71EE9220B37}"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C6913B-7A23-4FF9-A009-D71EE9220B37}"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6913B-7A23-4FF9-A009-D71EE9220B37}" type="datetimeFigureOut">
              <a:rPr lang="en-US" smtClean="0"/>
              <a:pPr/>
              <a:t>4/14/2010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6913B-7A23-4FF9-A009-D71EE9220B37}" type="datetimeFigureOut">
              <a:rPr lang="en-US" smtClean="0"/>
              <a:pPr/>
              <a:t>4/14/2010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6913B-7A23-4FF9-A009-D71EE9220B37}" type="datetimeFigureOut">
              <a:rPr lang="en-US" smtClean="0"/>
              <a:pPr/>
              <a:t>4/14/2010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6913B-7A23-4FF9-A009-D71EE9220B37}"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6913B-7A23-4FF9-A009-D71EE9220B37}"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98B4-1293-4456-B1A5-1FB1E032FF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6913B-7A23-4FF9-A009-D71EE9220B37}" type="datetimeFigureOut">
              <a:rPr lang="en-US" smtClean="0"/>
              <a:pPr/>
              <a:t>4/14/2010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98B4-1293-4456-B1A5-1FB1E032FF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0.xml"/><Relationship Id="rId3" Type="http://schemas.openxmlformats.org/officeDocument/2006/relationships/image" Target="../media/image2.jpeg"/><Relationship Id="rId21" Type="http://schemas.openxmlformats.org/officeDocument/2006/relationships/slide" Target="slide36.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5" Type="http://schemas.openxmlformats.org/officeDocument/2006/relationships/slide" Target="slide44.xml"/><Relationship Id="rId2" Type="http://schemas.openxmlformats.org/officeDocument/2006/relationships/notesSlide" Target="../notesSlides/notesSlide5.xml"/><Relationship Id="rId16" Type="http://schemas.openxmlformats.org/officeDocument/2006/relationships/slide" Target="slide26.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6.xml"/><Relationship Id="rId24" Type="http://schemas.openxmlformats.org/officeDocument/2006/relationships/slide" Target="slide42.xml"/><Relationship Id="rId5" Type="http://schemas.openxmlformats.org/officeDocument/2006/relationships/slide" Target="slide1.xml"/><Relationship Id="rId15" Type="http://schemas.openxmlformats.org/officeDocument/2006/relationships/slide" Target="slide24.xml"/><Relationship Id="rId23" Type="http://schemas.openxmlformats.org/officeDocument/2006/relationships/slide" Target="slide40.xml"/><Relationship Id="rId10" Type="http://schemas.openxmlformats.org/officeDocument/2006/relationships/slide" Target="slide14.xml"/><Relationship Id="rId19"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22.xml"/><Relationship Id="rId22" Type="http://schemas.openxmlformats.org/officeDocument/2006/relationships/slide" Target="slide3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4800" b="1" dirty="0" smtClean="0">
                <a:solidFill>
                  <a:schemeClr val="bg1"/>
                </a:solidFill>
              </a:rPr>
              <a:t>Ballpark Trig</a:t>
            </a:r>
            <a:endParaRPr lang="en-US" sz="4800" b="1" dirty="0">
              <a:solidFill>
                <a:schemeClr val="bg1"/>
              </a:solidFill>
            </a:endParaRPr>
          </a:p>
        </p:txBody>
      </p:sp>
      <p:sp>
        <p:nvSpPr>
          <p:cNvPr id="3" name="Subtitle 2"/>
          <p:cNvSpPr>
            <a:spLocks noGrp="1"/>
          </p:cNvSpPr>
          <p:nvPr>
            <p:ph type="subTitle" idx="1"/>
          </p:nvPr>
        </p:nvSpPr>
        <p:spPr>
          <a:xfrm>
            <a:off x="1371600" y="3352800"/>
            <a:ext cx="6400800" cy="1752600"/>
          </a:xfrm>
        </p:spPr>
        <p:txBody>
          <a:bodyPr/>
          <a:lstStyle/>
          <a:p>
            <a:r>
              <a:rPr lang="en-US" sz="2000" dirty="0">
                <a:solidFill>
                  <a:schemeClr val="bg1"/>
                </a:solidFill>
              </a:rPr>
              <a:t>c</a:t>
            </a:r>
            <a:r>
              <a:rPr lang="en-US" sz="2000" dirty="0" smtClean="0">
                <a:solidFill>
                  <a:schemeClr val="bg1"/>
                </a:solidFill>
              </a:rPr>
              <a:t>reated by</a:t>
            </a:r>
          </a:p>
          <a:p>
            <a:r>
              <a:rPr lang="en-US" sz="3600" dirty="0" smtClean="0">
                <a:solidFill>
                  <a:schemeClr val="bg1"/>
                </a:solidFill>
              </a:rPr>
              <a:t>Luke Allison</a:t>
            </a:r>
          </a:p>
          <a:p>
            <a:r>
              <a:rPr lang="en-US" sz="2800" dirty="0" smtClean="0">
                <a:solidFill>
                  <a:schemeClr val="bg1"/>
                </a:solidFill>
              </a:rPr>
              <a:t>Spring 2010</a:t>
            </a:r>
            <a:endParaRPr lang="en-US" sz="2800" dirty="0">
              <a:solidFill>
                <a:schemeClr val="bg1"/>
              </a:solidFill>
            </a:endParaRPr>
          </a:p>
        </p:txBody>
      </p:sp>
      <p:sp>
        <p:nvSpPr>
          <p:cNvPr id="10" name="Action Button: Forward or Next 9">
            <a:hlinkClick r:id="" action="ppaction://hlinkshowjump?jump=nextslide"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3"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3</a:t>
            </a:r>
            <a:endParaRPr lang="en-US" dirty="0">
              <a:solidFill>
                <a:schemeClr val="bg1"/>
              </a:solidFill>
            </a:endParaRPr>
          </a:p>
        </p:txBody>
      </p:sp>
      <p:pic>
        <p:nvPicPr>
          <p:cNvPr id="4" name="Content Placeholder 3" descr="250 Field Trip 003.jpg"/>
          <p:cNvPicPr>
            <a:picLocks noGrp="1" noChangeAspect="1"/>
          </p:cNvPicPr>
          <p:nvPr>
            <p:ph idx="1"/>
          </p:nvPr>
        </p:nvPicPr>
        <p:blipFill>
          <a:blip r:embed="rId3" cstate="print"/>
          <a:stretch>
            <a:fillRect/>
          </a:stretch>
        </p:blipFill>
        <p:spPr>
          <a:xfrm>
            <a:off x="914400" y="1600200"/>
            <a:ext cx="3657600" cy="2743200"/>
          </a:xfrm>
        </p:spPr>
      </p:pic>
      <p:sp>
        <p:nvSpPr>
          <p:cNvPr id="5" name="TextBox 4"/>
          <p:cNvSpPr txBox="1"/>
          <p:nvPr/>
        </p:nvSpPr>
        <p:spPr>
          <a:xfrm>
            <a:off x="762000" y="4419600"/>
            <a:ext cx="4036041" cy="369332"/>
          </a:xfrm>
          <a:prstGeom prst="rect">
            <a:avLst/>
          </a:prstGeom>
          <a:noFill/>
        </p:spPr>
        <p:txBody>
          <a:bodyPr wrap="none" rtlCol="0">
            <a:spAutoFit/>
          </a:bodyPr>
          <a:lstStyle/>
          <a:p>
            <a:r>
              <a:rPr lang="en-US" dirty="0">
                <a:solidFill>
                  <a:schemeClr val="bg1"/>
                </a:solidFill>
              </a:rPr>
              <a:t>(Ground Leg=16 feet; Vertical Leg=7 feet)</a:t>
            </a:r>
          </a:p>
        </p:txBody>
      </p:sp>
      <p:sp>
        <p:nvSpPr>
          <p:cNvPr id="6" name="TextBox 5"/>
          <p:cNvSpPr txBox="1"/>
          <p:nvPr/>
        </p:nvSpPr>
        <p:spPr>
          <a:xfrm>
            <a:off x="5029200" y="2286000"/>
            <a:ext cx="3048000" cy="954107"/>
          </a:xfrm>
          <a:prstGeom prst="rect">
            <a:avLst/>
          </a:prstGeom>
          <a:noFill/>
        </p:spPr>
        <p:txBody>
          <a:bodyPr wrap="square" rtlCol="0">
            <a:spAutoFit/>
          </a:bodyPr>
          <a:lstStyle/>
          <a:p>
            <a:r>
              <a:rPr lang="en-US" sz="2800" dirty="0">
                <a:solidFill>
                  <a:schemeClr val="bg1"/>
                </a:solidFill>
              </a:rPr>
              <a:t>What is the </a:t>
            </a:r>
            <a:r>
              <a:rPr lang="en-US" sz="2800" dirty="0" smtClean="0">
                <a:solidFill>
                  <a:schemeClr val="bg1"/>
                </a:solidFill>
              </a:rPr>
              <a:t>length of the hypotenuse</a:t>
            </a:r>
            <a:r>
              <a:rPr lang="en-US" sz="2800" dirty="0">
                <a:solidFill>
                  <a:schemeClr val="bg1"/>
                </a:solidFill>
              </a:rPr>
              <a:t>?</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a:off x="1143000" y="3276600"/>
            <a:ext cx="3048000" cy="762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1143000" y="2209800"/>
            <a:ext cx="3124200" cy="10668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5400000" flipH="1" flipV="1">
            <a:off x="3656805" y="2742406"/>
            <a:ext cx="1143000" cy="77789"/>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2514600" y="3429000"/>
            <a:ext cx="476412" cy="369332"/>
          </a:xfrm>
          <a:prstGeom prst="rect">
            <a:avLst/>
          </a:prstGeom>
          <a:noFill/>
        </p:spPr>
        <p:txBody>
          <a:bodyPr wrap="none" rtlCol="0">
            <a:spAutoFit/>
          </a:bodyPr>
          <a:lstStyle/>
          <a:p>
            <a:r>
              <a:rPr lang="en-US" b="1" dirty="0" smtClean="0"/>
              <a:t>16’</a:t>
            </a:r>
            <a:endParaRPr lang="en-US" b="1" dirty="0"/>
          </a:p>
        </p:txBody>
      </p:sp>
      <p:sp>
        <p:nvSpPr>
          <p:cNvPr id="21" name="TextBox 20"/>
          <p:cNvSpPr txBox="1"/>
          <p:nvPr/>
        </p:nvSpPr>
        <p:spPr>
          <a:xfrm>
            <a:off x="4267200" y="2667000"/>
            <a:ext cx="359394" cy="369332"/>
          </a:xfrm>
          <a:prstGeom prst="rect">
            <a:avLst/>
          </a:prstGeom>
          <a:noFill/>
        </p:spPr>
        <p:txBody>
          <a:bodyPr wrap="none" rtlCol="0">
            <a:spAutoFit/>
          </a:bodyPr>
          <a:lstStyle/>
          <a:p>
            <a:r>
              <a:rPr lang="en-US" b="1" dirty="0" smtClean="0"/>
              <a:t>7’</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3</a:t>
            </a:r>
            <a:endParaRPr lang="en-US" dirty="0">
              <a:solidFill>
                <a:schemeClr val="bg1"/>
              </a:solidFill>
            </a:endParaRPr>
          </a:p>
        </p:txBody>
      </p:sp>
      <p:sp>
        <p:nvSpPr>
          <p:cNvPr id="3" name="Content Placeholder 2"/>
          <p:cNvSpPr>
            <a:spLocks noGrp="1"/>
          </p:cNvSpPr>
          <p:nvPr>
            <p:ph idx="1"/>
          </p:nvPr>
        </p:nvSpPr>
        <p:spPr/>
        <p:txBody>
          <a:bodyPr>
            <a:normAutofit/>
          </a:bodyPr>
          <a:lstStyle/>
          <a:p>
            <a:pPr algn="ctr">
              <a:buNone/>
            </a:pPr>
            <a:r>
              <a:rPr lang="en-US" dirty="0" smtClean="0">
                <a:solidFill>
                  <a:schemeClr val="bg1"/>
                </a:solidFill>
              </a:rPr>
              <a:t>16</a:t>
            </a:r>
            <a:r>
              <a:rPr lang="en-US" baseline="30000" dirty="0" smtClean="0">
                <a:solidFill>
                  <a:schemeClr val="bg1"/>
                </a:solidFill>
              </a:rPr>
              <a:t>2</a:t>
            </a:r>
            <a:r>
              <a:rPr lang="en-US" dirty="0" smtClean="0">
                <a:solidFill>
                  <a:schemeClr val="bg1"/>
                </a:solidFill>
              </a:rPr>
              <a:t>+7</a:t>
            </a:r>
            <a:r>
              <a:rPr lang="en-US" baseline="30000" dirty="0" smtClean="0">
                <a:solidFill>
                  <a:schemeClr val="bg1"/>
                </a:solidFill>
              </a:rPr>
              <a:t>2</a:t>
            </a:r>
            <a:r>
              <a:rPr lang="en-US" dirty="0" smtClean="0">
                <a:solidFill>
                  <a:schemeClr val="bg1"/>
                </a:solidFill>
              </a:rPr>
              <a:t>=X</a:t>
            </a:r>
            <a:r>
              <a:rPr lang="en-US" baseline="30000" dirty="0" smtClean="0">
                <a:solidFill>
                  <a:schemeClr val="bg1"/>
                </a:solidFill>
              </a:rPr>
              <a:t>2</a:t>
            </a:r>
            <a:endParaRPr lang="en-US" dirty="0">
              <a:solidFill>
                <a:schemeClr val="bg1"/>
              </a:solidFill>
            </a:endParaRPr>
          </a:p>
          <a:p>
            <a:pPr algn="ctr">
              <a:buNone/>
            </a:pPr>
            <a:endParaRPr lang="en-US" sz="3600" b="1" dirty="0">
              <a:solidFill>
                <a:schemeClr val="bg1"/>
              </a:solidFill>
            </a:endParaRPr>
          </a:p>
          <a:p>
            <a:pPr algn="ctr">
              <a:buNone/>
            </a:pPr>
            <a:r>
              <a:rPr lang="en-US" sz="3600" b="1" dirty="0" smtClean="0">
                <a:solidFill>
                  <a:schemeClr val="bg1"/>
                </a:solidFill>
              </a:rPr>
              <a:t>X=17.46 </a:t>
            </a:r>
            <a:r>
              <a:rPr lang="en-US" sz="3600" b="1" dirty="0">
                <a:solidFill>
                  <a:schemeClr val="bg1"/>
                </a:solidFill>
              </a:rPr>
              <a:t>feet</a:t>
            </a:r>
          </a:p>
        </p:txBody>
      </p:sp>
      <p:sp>
        <p:nvSpPr>
          <p:cNvPr id="4" name="Action Button: Forward or Next 3">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4</a:t>
            </a:r>
            <a:endParaRPr lang="en-US" dirty="0">
              <a:solidFill>
                <a:schemeClr val="bg1"/>
              </a:solidFill>
            </a:endParaRPr>
          </a:p>
        </p:txBody>
      </p:sp>
      <p:pic>
        <p:nvPicPr>
          <p:cNvPr id="4" name="Content Placeholder 3" descr="250 Field Trip 003.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762000" y="4495800"/>
            <a:ext cx="4036041" cy="369332"/>
          </a:xfrm>
          <a:prstGeom prst="rect">
            <a:avLst/>
          </a:prstGeom>
        </p:spPr>
        <p:txBody>
          <a:bodyPr wrap="none">
            <a:spAutoFit/>
          </a:bodyPr>
          <a:lstStyle/>
          <a:p>
            <a:r>
              <a:rPr lang="en-US" dirty="0" smtClean="0">
                <a:solidFill>
                  <a:schemeClr val="bg1"/>
                </a:solidFill>
              </a:rPr>
              <a:t>(Ground Leg=16 feet; Vertical Leg=7 feet)</a:t>
            </a:r>
            <a:endParaRPr lang="en-US" dirty="0">
              <a:solidFill>
                <a:schemeClr val="bg1"/>
              </a:solidFill>
            </a:endParaRPr>
          </a:p>
        </p:txBody>
      </p:sp>
      <p:sp>
        <p:nvSpPr>
          <p:cNvPr id="6" name="Rectangle 5"/>
          <p:cNvSpPr/>
          <p:nvPr/>
        </p:nvSpPr>
        <p:spPr>
          <a:xfrm>
            <a:off x="4724400" y="1981200"/>
            <a:ext cx="3505200" cy="1384995"/>
          </a:xfrm>
          <a:prstGeom prst="rect">
            <a:avLst/>
          </a:prstGeom>
        </p:spPr>
        <p:txBody>
          <a:bodyPr wrap="square">
            <a:spAutoFit/>
          </a:bodyPr>
          <a:lstStyle/>
          <a:p>
            <a:r>
              <a:rPr lang="en-US" sz="2800" dirty="0">
                <a:solidFill>
                  <a:schemeClr val="bg1"/>
                </a:solidFill>
              </a:rPr>
              <a:t>What is the angle opposite the 7 foot side?</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a:off x="1143000" y="3276600"/>
            <a:ext cx="3048000" cy="76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143000" y="2209800"/>
            <a:ext cx="3124200" cy="1066800"/>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514600" y="3429000"/>
            <a:ext cx="476412" cy="369332"/>
          </a:xfrm>
          <a:prstGeom prst="rect">
            <a:avLst/>
          </a:prstGeom>
          <a:noFill/>
        </p:spPr>
        <p:txBody>
          <a:bodyPr wrap="none" rtlCol="0">
            <a:spAutoFit/>
          </a:bodyPr>
          <a:lstStyle/>
          <a:p>
            <a:r>
              <a:rPr lang="en-US" b="1" dirty="0" smtClean="0"/>
              <a:t>16’</a:t>
            </a:r>
            <a:endParaRPr lang="en-US" b="1" dirty="0"/>
          </a:p>
        </p:txBody>
      </p:sp>
      <p:sp>
        <p:nvSpPr>
          <p:cNvPr id="15" name="TextBox 14"/>
          <p:cNvSpPr txBox="1"/>
          <p:nvPr/>
        </p:nvSpPr>
        <p:spPr>
          <a:xfrm>
            <a:off x="4267200" y="2667000"/>
            <a:ext cx="359394" cy="369332"/>
          </a:xfrm>
          <a:prstGeom prst="rect">
            <a:avLst/>
          </a:prstGeom>
          <a:noFill/>
        </p:spPr>
        <p:txBody>
          <a:bodyPr wrap="none" rtlCol="0">
            <a:spAutoFit/>
          </a:bodyPr>
          <a:lstStyle/>
          <a:p>
            <a:r>
              <a:rPr lang="en-US" b="1" dirty="0" smtClean="0"/>
              <a:t>7’</a:t>
            </a:r>
            <a:endParaRPr lang="en-US" b="1" dirty="0"/>
          </a:p>
        </p:txBody>
      </p:sp>
      <p:cxnSp>
        <p:nvCxnSpPr>
          <p:cNvPr id="17" name="Straight Connector 16"/>
          <p:cNvCxnSpPr/>
          <p:nvPr/>
        </p:nvCxnSpPr>
        <p:spPr>
          <a:xfrm rot="5400000">
            <a:off x="3657600" y="2743200"/>
            <a:ext cx="1143000" cy="762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4</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tan(a)=</a:t>
            </a:r>
            <a:r>
              <a:rPr lang="en-US" dirty="0" smtClean="0">
                <a:solidFill>
                  <a:schemeClr val="bg1"/>
                </a:solidFill>
              </a:rPr>
              <a:t>7/16 </a:t>
            </a:r>
          </a:p>
          <a:p>
            <a:pPr algn="ctr">
              <a:buNone/>
            </a:pPr>
            <a:endParaRPr lang="en-US" dirty="0">
              <a:solidFill>
                <a:schemeClr val="bg1"/>
              </a:solidFill>
            </a:endParaRPr>
          </a:p>
          <a:p>
            <a:pPr algn="ctr">
              <a:buNone/>
            </a:pPr>
            <a:r>
              <a:rPr lang="en-US" sz="3600" b="1" dirty="0" smtClean="0">
                <a:solidFill>
                  <a:schemeClr val="bg1"/>
                </a:solidFill>
              </a:rPr>
              <a:t>a=23.63 </a:t>
            </a:r>
            <a:r>
              <a:rPr lang="en-US" sz="3600" b="1" dirty="0">
                <a:solidFill>
                  <a:schemeClr val="bg1"/>
                </a:solidFill>
              </a:rPr>
              <a:t>degrees</a:t>
            </a:r>
          </a:p>
        </p:txBody>
      </p:sp>
      <p:sp>
        <p:nvSpPr>
          <p:cNvPr id="4" name="Action Button: Forward or Next 3">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5</a:t>
            </a:r>
            <a:endParaRPr lang="en-US" dirty="0">
              <a:solidFill>
                <a:schemeClr val="bg1"/>
              </a:solidFill>
            </a:endParaRPr>
          </a:p>
        </p:txBody>
      </p:sp>
      <p:pic>
        <p:nvPicPr>
          <p:cNvPr id="4" name="Content Placeholder 3" descr="250 Field Trip 003.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762000" y="4419600"/>
            <a:ext cx="4036041" cy="369332"/>
          </a:xfrm>
          <a:prstGeom prst="rect">
            <a:avLst/>
          </a:prstGeom>
        </p:spPr>
        <p:txBody>
          <a:bodyPr wrap="none">
            <a:spAutoFit/>
          </a:bodyPr>
          <a:lstStyle/>
          <a:p>
            <a:r>
              <a:rPr lang="en-US" dirty="0" smtClean="0">
                <a:solidFill>
                  <a:schemeClr val="bg1"/>
                </a:solidFill>
              </a:rPr>
              <a:t>(Ground Leg=16 feet; Vertical Leg=7 feet)</a:t>
            </a:r>
            <a:endParaRPr lang="en-US" dirty="0">
              <a:solidFill>
                <a:schemeClr val="bg1"/>
              </a:solidFill>
            </a:endParaRPr>
          </a:p>
        </p:txBody>
      </p:sp>
      <p:sp>
        <p:nvSpPr>
          <p:cNvPr id="6" name="Rectangle 5"/>
          <p:cNvSpPr/>
          <p:nvPr/>
        </p:nvSpPr>
        <p:spPr>
          <a:xfrm>
            <a:off x="4800600" y="1981200"/>
            <a:ext cx="3414157" cy="1384995"/>
          </a:xfrm>
          <a:prstGeom prst="rect">
            <a:avLst/>
          </a:prstGeom>
        </p:spPr>
        <p:txBody>
          <a:bodyPr wrap="square">
            <a:spAutoFit/>
          </a:bodyPr>
          <a:lstStyle/>
          <a:p>
            <a:r>
              <a:rPr lang="en-US" sz="2800" dirty="0">
                <a:solidFill>
                  <a:schemeClr val="bg1"/>
                </a:solidFill>
              </a:rPr>
              <a:t>What is the angle opposite the 16 foot side?</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a:off x="1143000" y="3276600"/>
            <a:ext cx="3048000" cy="76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143000" y="2209800"/>
            <a:ext cx="3124200" cy="1066800"/>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514600" y="3429000"/>
            <a:ext cx="476412" cy="369332"/>
          </a:xfrm>
          <a:prstGeom prst="rect">
            <a:avLst/>
          </a:prstGeom>
          <a:noFill/>
        </p:spPr>
        <p:txBody>
          <a:bodyPr wrap="none" rtlCol="0">
            <a:spAutoFit/>
          </a:bodyPr>
          <a:lstStyle/>
          <a:p>
            <a:r>
              <a:rPr lang="en-US" b="1" dirty="0" smtClean="0"/>
              <a:t>16’</a:t>
            </a:r>
            <a:endParaRPr lang="en-US" b="1" dirty="0"/>
          </a:p>
        </p:txBody>
      </p:sp>
      <p:sp>
        <p:nvSpPr>
          <p:cNvPr id="15" name="TextBox 14"/>
          <p:cNvSpPr txBox="1"/>
          <p:nvPr/>
        </p:nvSpPr>
        <p:spPr>
          <a:xfrm>
            <a:off x="4267200" y="2667000"/>
            <a:ext cx="359394" cy="369332"/>
          </a:xfrm>
          <a:prstGeom prst="rect">
            <a:avLst/>
          </a:prstGeom>
          <a:noFill/>
        </p:spPr>
        <p:txBody>
          <a:bodyPr wrap="none" rtlCol="0">
            <a:spAutoFit/>
          </a:bodyPr>
          <a:lstStyle/>
          <a:p>
            <a:r>
              <a:rPr lang="en-US" b="1" dirty="0" smtClean="0"/>
              <a:t>7’</a:t>
            </a:r>
            <a:endParaRPr lang="en-US" b="1" dirty="0"/>
          </a:p>
        </p:txBody>
      </p:sp>
      <p:cxnSp>
        <p:nvCxnSpPr>
          <p:cNvPr id="16" name="Straight Connector 15"/>
          <p:cNvCxnSpPr/>
          <p:nvPr/>
        </p:nvCxnSpPr>
        <p:spPr>
          <a:xfrm rot="5400000" flipH="1" flipV="1">
            <a:off x="3656805" y="2742406"/>
            <a:ext cx="1143000" cy="77789"/>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5</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tan(b)=</a:t>
            </a:r>
            <a:r>
              <a:rPr lang="en-US" dirty="0" smtClean="0">
                <a:solidFill>
                  <a:schemeClr val="bg1"/>
                </a:solidFill>
              </a:rPr>
              <a:t>16/7</a:t>
            </a:r>
            <a:r>
              <a:rPr lang="en-US" dirty="0" smtClean="0"/>
              <a:t> </a:t>
            </a:r>
          </a:p>
          <a:p>
            <a:pPr algn="ctr">
              <a:buNone/>
            </a:pPr>
            <a:endParaRPr lang="en-US" dirty="0"/>
          </a:p>
          <a:p>
            <a:pPr algn="ctr">
              <a:buNone/>
            </a:pPr>
            <a:r>
              <a:rPr lang="en-US" sz="3600" b="1" dirty="0" smtClean="0">
                <a:solidFill>
                  <a:schemeClr val="bg1"/>
                </a:solidFill>
              </a:rPr>
              <a:t>b=66.37 </a:t>
            </a:r>
            <a:r>
              <a:rPr lang="en-US" sz="3600" b="1" dirty="0">
                <a:solidFill>
                  <a:schemeClr val="bg1"/>
                </a:solidFill>
              </a:rPr>
              <a:t>degrees</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6</a:t>
            </a:r>
            <a:endParaRPr lang="en-US" dirty="0">
              <a:solidFill>
                <a:schemeClr val="bg1"/>
              </a:solidFill>
            </a:endParaRPr>
          </a:p>
        </p:txBody>
      </p:sp>
      <p:pic>
        <p:nvPicPr>
          <p:cNvPr id="4" name="Content Placeholder 3" descr="250 Field Trip 004.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685800" y="4495800"/>
            <a:ext cx="4261744" cy="369332"/>
          </a:xfrm>
          <a:prstGeom prst="rect">
            <a:avLst/>
          </a:prstGeom>
        </p:spPr>
        <p:txBody>
          <a:bodyPr wrap="none">
            <a:spAutoFit/>
          </a:bodyPr>
          <a:lstStyle/>
          <a:p>
            <a:r>
              <a:rPr lang="en-US" dirty="0">
                <a:solidFill>
                  <a:schemeClr val="bg1"/>
                </a:solidFill>
              </a:rPr>
              <a:t>(Ground Leg=6 feet; Hypotenuse=7.81 feet)</a:t>
            </a:r>
          </a:p>
        </p:txBody>
      </p:sp>
      <p:sp>
        <p:nvSpPr>
          <p:cNvPr id="6" name="Rectangle 5"/>
          <p:cNvSpPr/>
          <p:nvPr/>
        </p:nvSpPr>
        <p:spPr>
          <a:xfrm>
            <a:off x="4876800" y="2286000"/>
            <a:ext cx="3352800" cy="954107"/>
          </a:xfrm>
          <a:prstGeom prst="rect">
            <a:avLst/>
          </a:prstGeom>
        </p:spPr>
        <p:txBody>
          <a:bodyPr wrap="square">
            <a:spAutoFit/>
          </a:bodyPr>
          <a:lstStyle/>
          <a:p>
            <a:r>
              <a:rPr lang="en-US" sz="2800" dirty="0">
                <a:solidFill>
                  <a:schemeClr val="bg1"/>
                </a:solidFill>
              </a:rPr>
              <a:t>What is the length of the vertical leg?</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flipV="1">
            <a:off x="1371600" y="1600200"/>
            <a:ext cx="2971800" cy="23622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371600" y="3962400"/>
            <a:ext cx="2819400" cy="1588"/>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5400000" flipH="1" flipV="1">
            <a:off x="3086100" y="2705100"/>
            <a:ext cx="2362200" cy="152400"/>
          </a:xfrm>
          <a:prstGeom prst="line">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667000" y="3962400"/>
            <a:ext cx="359394" cy="369332"/>
          </a:xfrm>
          <a:prstGeom prst="rect">
            <a:avLst/>
          </a:prstGeom>
          <a:noFill/>
        </p:spPr>
        <p:txBody>
          <a:bodyPr wrap="none" rtlCol="0">
            <a:spAutoFit/>
          </a:bodyPr>
          <a:lstStyle/>
          <a:p>
            <a:r>
              <a:rPr lang="en-US" b="1" dirty="0" smtClean="0"/>
              <a:t>6’</a:t>
            </a:r>
            <a:endParaRPr lang="en-US" b="1" dirty="0"/>
          </a:p>
        </p:txBody>
      </p:sp>
      <p:sp>
        <p:nvSpPr>
          <p:cNvPr id="22" name="TextBox 21"/>
          <p:cNvSpPr txBox="1"/>
          <p:nvPr/>
        </p:nvSpPr>
        <p:spPr>
          <a:xfrm>
            <a:off x="2209800" y="2514600"/>
            <a:ext cx="651140" cy="369332"/>
          </a:xfrm>
          <a:prstGeom prst="rect">
            <a:avLst/>
          </a:prstGeom>
          <a:noFill/>
        </p:spPr>
        <p:txBody>
          <a:bodyPr wrap="none" rtlCol="0">
            <a:spAutoFit/>
          </a:bodyPr>
          <a:lstStyle/>
          <a:p>
            <a:r>
              <a:rPr lang="en-US" b="1" dirty="0" smtClean="0"/>
              <a:t>7.81’</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6</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6</a:t>
            </a:r>
            <a:r>
              <a:rPr lang="en-US" baseline="30000" dirty="0">
                <a:solidFill>
                  <a:schemeClr val="bg1"/>
                </a:solidFill>
              </a:rPr>
              <a:t>2</a:t>
            </a:r>
            <a:r>
              <a:rPr lang="en-US" dirty="0">
                <a:solidFill>
                  <a:schemeClr val="bg1"/>
                </a:solidFill>
              </a:rPr>
              <a:t>+Y</a:t>
            </a:r>
            <a:r>
              <a:rPr lang="en-US" baseline="30000" dirty="0">
                <a:solidFill>
                  <a:schemeClr val="bg1"/>
                </a:solidFill>
              </a:rPr>
              <a:t>2</a:t>
            </a:r>
            <a:r>
              <a:rPr lang="en-US" dirty="0">
                <a:solidFill>
                  <a:schemeClr val="bg1"/>
                </a:solidFill>
              </a:rPr>
              <a:t>=(</a:t>
            </a:r>
            <a:r>
              <a:rPr lang="en-US" dirty="0" smtClean="0">
                <a:solidFill>
                  <a:schemeClr val="bg1"/>
                </a:solidFill>
              </a:rPr>
              <a:t>7.81)</a:t>
            </a:r>
            <a:r>
              <a:rPr lang="en-US" baseline="30000" dirty="0" smtClean="0">
                <a:solidFill>
                  <a:schemeClr val="bg1"/>
                </a:solidFill>
              </a:rPr>
              <a:t>2</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Y=5 </a:t>
            </a:r>
            <a:r>
              <a:rPr lang="en-US" sz="3600" b="1" dirty="0">
                <a:solidFill>
                  <a:schemeClr val="bg1"/>
                </a:solidFill>
              </a:rPr>
              <a:t>feet</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7</a:t>
            </a:r>
            <a:endParaRPr lang="en-US" dirty="0">
              <a:solidFill>
                <a:schemeClr val="bg1"/>
              </a:solidFill>
            </a:endParaRPr>
          </a:p>
        </p:txBody>
      </p:sp>
      <p:pic>
        <p:nvPicPr>
          <p:cNvPr id="4" name="Content Placeholder 3" descr="250 Field Trip 004.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685800" y="4419600"/>
            <a:ext cx="4261744" cy="369332"/>
          </a:xfrm>
          <a:prstGeom prst="rect">
            <a:avLst/>
          </a:prstGeom>
        </p:spPr>
        <p:txBody>
          <a:bodyPr wrap="none">
            <a:spAutoFit/>
          </a:bodyPr>
          <a:lstStyle/>
          <a:p>
            <a:r>
              <a:rPr lang="en-US" dirty="0" smtClean="0">
                <a:solidFill>
                  <a:schemeClr val="bg1"/>
                </a:solidFill>
              </a:rPr>
              <a:t>(Ground Leg=6 feet; Hypotenuse=7.81 feet)</a:t>
            </a:r>
            <a:endParaRPr lang="en-US" dirty="0">
              <a:solidFill>
                <a:schemeClr val="bg1"/>
              </a:solidFill>
            </a:endParaRPr>
          </a:p>
        </p:txBody>
      </p:sp>
      <p:sp>
        <p:nvSpPr>
          <p:cNvPr id="6" name="Rectangle 5"/>
          <p:cNvSpPr/>
          <p:nvPr/>
        </p:nvSpPr>
        <p:spPr>
          <a:xfrm>
            <a:off x="4724400" y="2133600"/>
            <a:ext cx="3505200" cy="1384995"/>
          </a:xfrm>
          <a:prstGeom prst="rect">
            <a:avLst/>
          </a:prstGeom>
        </p:spPr>
        <p:txBody>
          <a:bodyPr wrap="square">
            <a:spAutoFit/>
          </a:bodyPr>
          <a:lstStyle/>
          <a:p>
            <a:r>
              <a:rPr lang="en-US" sz="2800" dirty="0">
                <a:solidFill>
                  <a:schemeClr val="bg1"/>
                </a:solidFill>
              </a:rPr>
              <a:t>What is the angle opposite the 6 foot side?</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flipV="1">
            <a:off x="1371600" y="1600200"/>
            <a:ext cx="2971800" cy="2362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371600" y="3962400"/>
            <a:ext cx="2819400" cy="1588"/>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667000" y="3962400"/>
            <a:ext cx="359394" cy="369332"/>
          </a:xfrm>
          <a:prstGeom prst="rect">
            <a:avLst/>
          </a:prstGeom>
          <a:noFill/>
        </p:spPr>
        <p:txBody>
          <a:bodyPr wrap="none" rtlCol="0">
            <a:spAutoFit/>
          </a:bodyPr>
          <a:lstStyle/>
          <a:p>
            <a:r>
              <a:rPr lang="en-US" b="1" dirty="0" smtClean="0"/>
              <a:t>6’</a:t>
            </a:r>
            <a:endParaRPr lang="en-US" b="1" dirty="0"/>
          </a:p>
        </p:txBody>
      </p:sp>
      <p:sp>
        <p:nvSpPr>
          <p:cNvPr id="15" name="TextBox 14"/>
          <p:cNvSpPr txBox="1"/>
          <p:nvPr/>
        </p:nvSpPr>
        <p:spPr>
          <a:xfrm>
            <a:off x="2209800" y="2514600"/>
            <a:ext cx="651140" cy="369332"/>
          </a:xfrm>
          <a:prstGeom prst="rect">
            <a:avLst/>
          </a:prstGeom>
          <a:noFill/>
        </p:spPr>
        <p:txBody>
          <a:bodyPr wrap="none" rtlCol="0">
            <a:spAutoFit/>
          </a:bodyPr>
          <a:lstStyle/>
          <a:p>
            <a:r>
              <a:rPr lang="en-US" b="1" dirty="0" smtClean="0"/>
              <a:t>7.81’</a:t>
            </a:r>
            <a:endParaRPr lang="en-US" b="1" dirty="0"/>
          </a:p>
        </p:txBody>
      </p:sp>
      <p:cxnSp>
        <p:nvCxnSpPr>
          <p:cNvPr id="16" name="Straight Connector 15"/>
          <p:cNvCxnSpPr/>
          <p:nvPr/>
        </p:nvCxnSpPr>
        <p:spPr>
          <a:xfrm rot="5400000" flipH="1" flipV="1">
            <a:off x="3086100" y="2705100"/>
            <a:ext cx="2362200" cy="1524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7</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tan(a)=6/5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a=50.19</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Tennessee Curriculum Standards</a:t>
            </a:r>
            <a:endParaRPr lang="en-US" dirty="0">
              <a:solidFill>
                <a:schemeClr val="bg1"/>
              </a:solidFill>
            </a:endParaRPr>
          </a:p>
        </p:txBody>
      </p:sp>
      <p:sp>
        <p:nvSpPr>
          <p:cNvPr id="3" name="Content Placeholder 2"/>
          <p:cNvSpPr>
            <a:spLocks noGrp="1"/>
          </p:cNvSpPr>
          <p:nvPr>
            <p:ph idx="1"/>
          </p:nvPr>
        </p:nvSpPr>
        <p:spPr>
          <a:xfrm>
            <a:off x="457200" y="1189037"/>
            <a:ext cx="8229600" cy="4525963"/>
          </a:xfrm>
        </p:spPr>
        <p:txBody>
          <a:bodyPr>
            <a:normAutofit fontScale="25000" lnSpcReduction="20000"/>
          </a:bodyPr>
          <a:lstStyle/>
          <a:p>
            <a:pPr algn="ctr">
              <a:buNone/>
            </a:pPr>
            <a:r>
              <a:rPr lang="en-US" sz="5200" b="1" dirty="0" smtClean="0">
                <a:solidFill>
                  <a:schemeClr val="bg1"/>
                </a:solidFill>
              </a:rPr>
              <a:t>Advanced Algebra with Trigonometry 3124 </a:t>
            </a:r>
            <a:endParaRPr lang="en-US" sz="5200" dirty="0" smtClean="0">
              <a:solidFill>
                <a:schemeClr val="bg1"/>
              </a:solidFill>
            </a:endParaRPr>
          </a:p>
          <a:p>
            <a:pPr>
              <a:buNone/>
            </a:pPr>
            <a:r>
              <a:rPr lang="en-US" sz="5200" u="sng" dirty="0" smtClean="0">
                <a:solidFill>
                  <a:schemeClr val="bg1"/>
                </a:solidFill>
              </a:rPr>
              <a:t>Course description: </a:t>
            </a:r>
            <a:endParaRPr lang="en-US" sz="5200" dirty="0" smtClean="0">
              <a:solidFill>
                <a:schemeClr val="bg1"/>
              </a:solidFill>
            </a:endParaRPr>
          </a:p>
          <a:p>
            <a:pPr>
              <a:buNone/>
            </a:pPr>
            <a:r>
              <a:rPr lang="en-US" sz="5200" dirty="0" smtClean="0">
                <a:solidFill>
                  <a:schemeClr val="bg1"/>
                </a:solidFill>
              </a:rPr>
              <a:t>Advanced Algebra with Trigonometry is an advanced mathematics course that extends algebraic concepts and applications and that develops trigonometric functions and applications. Through meaningful problems and appropriate technologies, students will study a variety, radical, rational, polynomial, exponential, circular and logarithmic functions. </a:t>
            </a:r>
          </a:p>
          <a:p>
            <a:pPr>
              <a:buNone/>
            </a:pPr>
            <a:endParaRPr lang="en-US" sz="5200" u="sng" dirty="0" smtClean="0">
              <a:solidFill>
                <a:schemeClr val="bg1"/>
              </a:solidFill>
            </a:endParaRPr>
          </a:p>
          <a:p>
            <a:pPr>
              <a:buNone/>
            </a:pPr>
            <a:r>
              <a:rPr lang="en-US" sz="5200" u="sng" dirty="0" smtClean="0">
                <a:solidFill>
                  <a:schemeClr val="bg1"/>
                </a:solidFill>
              </a:rPr>
              <a:t>Standard 2.0: </a:t>
            </a:r>
            <a:r>
              <a:rPr lang="en-US" sz="5200" dirty="0" smtClean="0">
                <a:solidFill>
                  <a:schemeClr val="bg1"/>
                </a:solidFill>
              </a:rPr>
              <a:t>Trigonometry </a:t>
            </a:r>
          </a:p>
          <a:p>
            <a:pPr>
              <a:buNone/>
            </a:pPr>
            <a:r>
              <a:rPr lang="en-US" sz="5200" dirty="0" smtClean="0">
                <a:solidFill>
                  <a:schemeClr val="bg1"/>
                </a:solidFill>
              </a:rPr>
              <a:t>Students will demonstrate an understanding of trigonometric functions and apply them to problem situations and real-world phenomena. </a:t>
            </a:r>
          </a:p>
          <a:p>
            <a:pPr>
              <a:buNone/>
            </a:pPr>
            <a:r>
              <a:rPr lang="en-US" sz="5200" u="sng" dirty="0" smtClean="0">
                <a:solidFill>
                  <a:schemeClr val="bg1"/>
                </a:solidFill>
              </a:rPr>
              <a:t>Learning Expectations: </a:t>
            </a:r>
            <a:endParaRPr lang="en-US" sz="5200" dirty="0" smtClean="0">
              <a:solidFill>
                <a:schemeClr val="bg1"/>
              </a:solidFill>
            </a:endParaRPr>
          </a:p>
          <a:p>
            <a:pPr>
              <a:buNone/>
            </a:pPr>
            <a:r>
              <a:rPr lang="en-US" sz="5200" dirty="0" smtClean="0">
                <a:solidFill>
                  <a:schemeClr val="bg1"/>
                </a:solidFill>
              </a:rPr>
              <a:t>The student will: </a:t>
            </a:r>
          </a:p>
          <a:p>
            <a:pPr lvl="0">
              <a:buNone/>
            </a:pPr>
            <a:r>
              <a:rPr lang="en-US" sz="5200" dirty="0" smtClean="0">
                <a:solidFill>
                  <a:schemeClr val="bg1"/>
                </a:solidFill>
              </a:rPr>
              <a:t>2.1 apply trigonometry concepts and applications to problem situations; </a:t>
            </a:r>
          </a:p>
          <a:p>
            <a:pPr lvl="0">
              <a:buNone/>
            </a:pPr>
            <a:r>
              <a:rPr lang="en-US" sz="5200" dirty="0" smtClean="0">
                <a:solidFill>
                  <a:schemeClr val="bg1"/>
                </a:solidFill>
              </a:rPr>
              <a:t>2.3 interpret trigonometric functions represented graphically. </a:t>
            </a:r>
          </a:p>
          <a:p>
            <a:pPr>
              <a:buNone/>
            </a:pPr>
            <a:r>
              <a:rPr lang="en-US" sz="5200" u="sng" dirty="0" smtClean="0">
                <a:solidFill>
                  <a:schemeClr val="bg1"/>
                </a:solidFill>
              </a:rPr>
              <a:t>Student Performance Indicators: </a:t>
            </a:r>
            <a:endParaRPr lang="en-US" sz="5200" dirty="0" smtClean="0">
              <a:solidFill>
                <a:schemeClr val="bg1"/>
              </a:solidFill>
            </a:endParaRPr>
          </a:p>
          <a:p>
            <a:pPr lvl="0">
              <a:buNone/>
            </a:pPr>
            <a:r>
              <a:rPr lang="en-US" sz="5200" dirty="0" smtClean="0">
                <a:solidFill>
                  <a:schemeClr val="bg1"/>
                </a:solidFill>
              </a:rPr>
              <a:t>define the trigonometric functions using the unit circle;</a:t>
            </a:r>
          </a:p>
          <a:p>
            <a:pPr lvl="0">
              <a:buNone/>
            </a:pPr>
            <a:r>
              <a:rPr lang="en-US" sz="5200" dirty="0" smtClean="0">
                <a:solidFill>
                  <a:schemeClr val="bg1"/>
                </a:solidFill>
              </a:rPr>
              <a:t>determine values of the trigonometric functions for special angles using the unit circle and the symmetry of the circle;</a:t>
            </a:r>
          </a:p>
          <a:p>
            <a:pPr lvl="0">
              <a:buNone/>
            </a:pPr>
            <a:r>
              <a:rPr lang="en-US" sz="5200" dirty="0" smtClean="0">
                <a:solidFill>
                  <a:schemeClr val="bg1"/>
                </a:solidFill>
              </a:rPr>
              <a:t>verify trigonometric identities graphically and by substitution; </a:t>
            </a:r>
          </a:p>
          <a:p>
            <a:pPr lvl="0">
              <a:buNone/>
            </a:pPr>
            <a:r>
              <a:rPr lang="en-US" sz="5200" dirty="0" smtClean="0">
                <a:solidFill>
                  <a:schemeClr val="bg1"/>
                </a:solidFill>
              </a:rPr>
              <a:t>solve trigonometric equations </a:t>
            </a:r>
          </a:p>
          <a:p>
            <a:pPr lvl="0">
              <a:buNone/>
            </a:pPr>
            <a:r>
              <a:rPr lang="en-US" sz="5200" dirty="0" smtClean="0">
                <a:solidFill>
                  <a:schemeClr val="bg1"/>
                </a:solidFill>
              </a:rPr>
              <a:t>solve real-world problems applying the trigonometric ratios, the Law of </a:t>
            </a:r>
            <a:r>
              <a:rPr lang="en-US" sz="5200" dirty="0" err="1" smtClean="0">
                <a:solidFill>
                  <a:schemeClr val="bg1"/>
                </a:solidFill>
              </a:rPr>
              <a:t>Sines</a:t>
            </a:r>
            <a:r>
              <a:rPr lang="en-US" sz="5200" dirty="0" smtClean="0">
                <a:solidFill>
                  <a:schemeClr val="bg1"/>
                </a:solidFill>
              </a:rPr>
              <a:t>, and the Law of Cosines; </a:t>
            </a:r>
          </a:p>
          <a:p>
            <a:pPr lvl="0">
              <a:buNone/>
            </a:pPr>
            <a:r>
              <a:rPr lang="en-US" sz="5200" dirty="0" smtClean="0">
                <a:solidFill>
                  <a:schemeClr val="bg1"/>
                </a:solidFill>
              </a:rPr>
              <a:t>apply the trigonometric formulas for finding the areas of triangles and circular sectors and segments;</a:t>
            </a:r>
          </a:p>
        </p:txBody>
      </p:sp>
      <p:sp>
        <p:nvSpPr>
          <p:cNvPr id="4" name="Action Button: Forward or Next 3">
            <a:hlinkClick r:id="" action="ppaction://hlinkshowjump?jump=nextslide"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3"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8</a:t>
            </a:r>
            <a:endParaRPr lang="en-US" dirty="0">
              <a:solidFill>
                <a:schemeClr val="bg1"/>
              </a:solidFill>
            </a:endParaRPr>
          </a:p>
        </p:txBody>
      </p:sp>
      <p:pic>
        <p:nvPicPr>
          <p:cNvPr id="4" name="Content Placeholder 3" descr="250 Field Trip 005.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685800" y="4495800"/>
            <a:ext cx="4135556" cy="369332"/>
          </a:xfrm>
          <a:prstGeom prst="rect">
            <a:avLst/>
          </a:prstGeom>
        </p:spPr>
        <p:txBody>
          <a:bodyPr wrap="none">
            <a:spAutoFit/>
          </a:bodyPr>
          <a:lstStyle/>
          <a:p>
            <a:r>
              <a:rPr lang="en-US" dirty="0">
                <a:solidFill>
                  <a:schemeClr val="bg1"/>
                </a:solidFill>
              </a:rPr>
              <a:t>(Base=3 inches; Other two sides=4 inches)</a:t>
            </a:r>
          </a:p>
        </p:txBody>
      </p:sp>
      <p:sp>
        <p:nvSpPr>
          <p:cNvPr id="6" name="Rectangle 5"/>
          <p:cNvSpPr/>
          <p:nvPr/>
        </p:nvSpPr>
        <p:spPr>
          <a:xfrm>
            <a:off x="4648200" y="2362200"/>
            <a:ext cx="3575099" cy="954107"/>
          </a:xfrm>
          <a:prstGeom prst="rect">
            <a:avLst/>
          </a:prstGeom>
        </p:spPr>
        <p:txBody>
          <a:bodyPr wrap="square">
            <a:spAutoFit/>
          </a:bodyPr>
          <a:lstStyle/>
          <a:p>
            <a:r>
              <a:rPr lang="en-US" sz="2800" dirty="0">
                <a:solidFill>
                  <a:schemeClr val="bg1"/>
                </a:solidFill>
              </a:rPr>
              <a:t>What is the measure of the two equal angles?</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rot="5400000">
            <a:off x="2171700" y="2628900"/>
            <a:ext cx="990600" cy="3048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6200000" flipV="1">
            <a:off x="2514600" y="2590800"/>
            <a:ext cx="990600" cy="3810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514600" y="3276600"/>
            <a:ext cx="685800" cy="1588"/>
          </a:xfrm>
          <a:prstGeom prst="line">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667000" y="3276600"/>
            <a:ext cx="402674" cy="369332"/>
          </a:xfrm>
          <a:prstGeom prst="rect">
            <a:avLst/>
          </a:prstGeom>
          <a:noFill/>
        </p:spPr>
        <p:txBody>
          <a:bodyPr wrap="none" rtlCol="0">
            <a:spAutoFit/>
          </a:bodyPr>
          <a:lstStyle/>
          <a:p>
            <a:r>
              <a:rPr lang="en-US" b="1" dirty="0" smtClean="0"/>
              <a:t>3”</a:t>
            </a:r>
            <a:endParaRPr lang="en-US" b="1" dirty="0"/>
          </a:p>
        </p:txBody>
      </p:sp>
      <p:sp>
        <p:nvSpPr>
          <p:cNvPr id="23" name="TextBox 22"/>
          <p:cNvSpPr txBox="1"/>
          <p:nvPr/>
        </p:nvSpPr>
        <p:spPr>
          <a:xfrm>
            <a:off x="2286000" y="2590800"/>
            <a:ext cx="402674" cy="369332"/>
          </a:xfrm>
          <a:prstGeom prst="rect">
            <a:avLst/>
          </a:prstGeom>
          <a:noFill/>
        </p:spPr>
        <p:txBody>
          <a:bodyPr wrap="none" rtlCol="0">
            <a:spAutoFit/>
          </a:bodyPr>
          <a:lstStyle/>
          <a:p>
            <a:r>
              <a:rPr lang="en-US" b="1" dirty="0" smtClean="0"/>
              <a:t>4”</a:t>
            </a:r>
            <a:endParaRPr lang="en-US" b="1" dirty="0"/>
          </a:p>
        </p:txBody>
      </p:sp>
      <p:sp>
        <p:nvSpPr>
          <p:cNvPr id="24" name="TextBox 23"/>
          <p:cNvSpPr txBox="1"/>
          <p:nvPr/>
        </p:nvSpPr>
        <p:spPr>
          <a:xfrm>
            <a:off x="3026326" y="2590800"/>
            <a:ext cx="402674" cy="369332"/>
          </a:xfrm>
          <a:prstGeom prst="rect">
            <a:avLst/>
          </a:prstGeom>
          <a:noFill/>
        </p:spPr>
        <p:txBody>
          <a:bodyPr wrap="none" rtlCol="0">
            <a:spAutoFit/>
          </a:bodyPr>
          <a:lstStyle/>
          <a:p>
            <a:r>
              <a:rPr lang="en-US" b="1" dirty="0" smtClean="0"/>
              <a:t>4”</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a:t>
            </a:r>
            <a:endParaRPr lang="en-US" dirty="0"/>
          </a:p>
        </p:txBody>
      </p:sp>
      <p:sp>
        <p:nvSpPr>
          <p:cNvPr id="3" name="Content Placeholder 2"/>
          <p:cNvSpPr>
            <a:spLocks noGrp="1"/>
          </p:cNvSpPr>
          <p:nvPr>
            <p:ph idx="1"/>
          </p:nvPr>
        </p:nvSpPr>
        <p:spPr/>
        <p:txBody>
          <a:bodyPr/>
          <a:lstStyle/>
          <a:p>
            <a:pPr algn="ctr">
              <a:buNone/>
            </a:pPr>
            <a:r>
              <a:rPr lang="en-US" dirty="0" err="1"/>
              <a:t>cos</a:t>
            </a:r>
            <a:r>
              <a:rPr lang="en-US" dirty="0"/>
              <a:t>(a)=</a:t>
            </a:r>
            <a:r>
              <a:rPr lang="en-US" dirty="0" smtClean="0"/>
              <a:t>1.5/4</a:t>
            </a:r>
            <a:r>
              <a:rPr lang="en-US" dirty="0"/>
              <a:t> </a:t>
            </a:r>
            <a:endParaRPr lang="en-US" dirty="0" smtClean="0"/>
          </a:p>
          <a:p>
            <a:pPr algn="ctr">
              <a:buNone/>
            </a:pPr>
            <a:endParaRPr lang="en-US" dirty="0"/>
          </a:p>
          <a:p>
            <a:pPr algn="ctr">
              <a:buNone/>
            </a:pPr>
            <a:r>
              <a:rPr lang="en-US" sz="3600" b="1" dirty="0" smtClean="0"/>
              <a:t>a=67.98 </a:t>
            </a:r>
            <a:r>
              <a:rPr lang="en-US" sz="3600" b="1" dirty="0"/>
              <a:t>degrees</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9</a:t>
            </a:r>
            <a:endParaRPr lang="en-US" dirty="0">
              <a:solidFill>
                <a:schemeClr val="bg1"/>
              </a:solidFill>
            </a:endParaRPr>
          </a:p>
        </p:txBody>
      </p:sp>
      <p:pic>
        <p:nvPicPr>
          <p:cNvPr id="4" name="Content Placeholder 3" descr="250 Field Trip 005.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685800" y="4419600"/>
            <a:ext cx="4135556" cy="369332"/>
          </a:xfrm>
          <a:prstGeom prst="rect">
            <a:avLst/>
          </a:prstGeom>
        </p:spPr>
        <p:txBody>
          <a:bodyPr wrap="none">
            <a:spAutoFit/>
          </a:bodyPr>
          <a:lstStyle/>
          <a:p>
            <a:r>
              <a:rPr lang="en-US" dirty="0" smtClean="0">
                <a:solidFill>
                  <a:schemeClr val="bg1"/>
                </a:solidFill>
              </a:rPr>
              <a:t>(Base=3 inches; Other two sides=4 inches)</a:t>
            </a:r>
            <a:endParaRPr lang="en-US" dirty="0">
              <a:solidFill>
                <a:schemeClr val="bg1"/>
              </a:solidFill>
            </a:endParaRPr>
          </a:p>
        </p:txBody>
      </p:sp>
      <p:sp>
        <p:nvSpPr>
          <p:cNvPr id="6" name="Rectangle 5"/>
          <p:cNvSpPr/>
          <p:nvPr/>
        </p:nvSpPr>
        <p:spPr>
          <a:xfrm>
            <a:off x="4675084" y="2209800"/>
            <a:ext cx="3554516" cy="954107"/>
          </a:xfrm>
          <a:prstGeom prst="rect">
            <a:avLst/>
          </a:prstGeom>
        </p:spPr>
        <p:txBody>
          <a:bodyPr wrap="square">
            <a:spAutoFit/>
          </a:bodyPr>
          <a:lstStyle/>
          <a:p>
            <a:r>
              <a:rPr lang="en-US" sz="2800" dirty="0">
                <a:solidFill>
                  <a:schemeClr val="bg1"/>
                </a:solidFill>
              </a:rPr>
              <a:t>What is the third </a:t>
            </a:r>
            <a:r>
              <a:rPr lang="en-US" sz="2800" dirty="0" smtClean="0">
                <a:solidFill>
                  <a:schemeClr val="bg1"/>
                </a:solidFill>
              </a:rPr>
              <a:t>(top) angle</a:t>
            </a:r>
            <a:r>
              <a:rPr lang="en-US" sz="2800" dirty="0">
                <a:solidFill>
                  <a:schemeClr val="bg1"/>
                </a:solidFill>
              </a:rPr>
              <a:t>?</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rot="16200000" flipV="1">
            <a:off x="2514600" y="2590800"/>
            <a:ext cx="990600" cy="3810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514600" y="3276600"/>
            <a:ext cx="685800" cy="1588"/>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667000" y="3276600"/>
            <a:ext cx="402674" cy="369332"/>
          </a:xfrm>
          <a:prstGeom prst="rect">
            <a:avLst/>
          </a:prstGeom>
          <a:noFill/>
        </p:spPr>
        <p:txBody>
          <a:bodyPr wrap="none" rtlCol="0">
            <a:spAutoFit/>
          </a:bodyPr>
          <a:lstStyle/>
          <a:p>
            <a:r>
              <a:rPr lang="en-US" b="1" dirty="0" smtClean="0"/>
              <a:t>3”</a:t>
            </a:r>
            <a:endParaRPr lang="en-US" b="1" dirty="0"/>
          </a:p>
        </p:txBody>
      </p:sp>
      <p:sp>
        <p:nvSpPr>
          <p:cNvPr id="15" name="TextBox 14"/>
          <p:cNvSpPr txBox="1"/>
          <p:nvPr/>
        </p:nvSpPr>
        <p:spPr>
          <a:xfrm>
            <a:off x="2286000" y="2590800"/>
            <a:ext cx="402674" cy="369332"/>
          </a:xfrm>
          <a:prstGeom prst="rect">
            <a:avLst/>
          </a:prstGeom>
          <a:noFill/>
        </p:spPr>
        <p:txBody>
          <a:bodyPr wrap="none" rtlCol="0">
            <a:spAutoFit/>
          </a:bodyPr>
          <a:lstStyle/>
          <a:p>
            <a:r>
              <a:rPr lang="en-US" b="1" dirty="0" smtClean="0"/>
              <a:t>4”</a:t>
            </a:r>
            <a:endParaRPr lang="en-US" b="1" dirty="0"/>
          </a:p>
        </p:txBody>
      </p:sp>
      <p:sp>
        <p:nvSpPr>
          <p:cNvPr id="16" name="TextBox 15"/>
          <p:cNvSpPr txBox="1"/>
          <p:nvPr/>
        </p:nvSpPr>
        <p:spPr>
          <a:xfrm>
            <a:off x="3026326" y="2590800"/>
            <a:ext cx="402674" cy="369332"/>
          </a:xfrm>
          <a:prstGeom prst="rect">
            <a:avLst/>
          </a:prstGeom>
          <a:noFill/>
        </p:spPr>
        <p:txBody>
          <a:bodyPr wrap="none" rtlCol="0">
            <a:spAutoFit/>
          </a:bodyPr>
          <a:lstStyle/>
          <a:p>
            <a:r>
              <a:rPr lang="en-US" b="1" dirty="0" smtClean="0"/>
              <a:t>4”</a:t>
            </a:r>
            <a:endParaRPr lang="en-US" b="1" dirty="0"/>
          </a:p>
        </p:txBody>
      </p:sp>
      <p:cxnSp>
        <p:nvCxnSpPr>
          <p:cNvPr id="17" name="Straight Connector 16"/>
          <p:cNvCxnSpPr/>
          <p:nvPr/>
        </p:nvCxnSpPr>
        <p:spPr>
          <a:xfrm rot="5400000">
            <a:off x="2171700" y="2628900"/>
            <a:ext cx="990600" cy="3048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9</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180-(67.98*2)=</a:t>
            </a:r>
            <a:r>
              <a:rPr lang="en-US" dirty="0" smtClean="0">
                <a:solidFill>
                  <a:schemeClr val="bg1"/>
                </a:solidFill>
              </a:rPr>
              <a:t>b </a:t>
            </a:r>
          </a:p>
          <a:p>
            <a:pPr algn="ctr">
              <a:buNone/>
            </a:pPr>
            <a:endParaRPr lang="en-US" dirty="0"/>
          </a:p>
          <a:p>
            <a:pPr algn="ctr">
              <a:buNone/>
            </a:pPr>
            <a:r>
              <a:rPr lang="en-US" sz="3600" b="1" dirty="0" smtClean="0">
                <a:solidFill>
                  <a:schemeClr val="bg1"/>
                </a:solidFill>
              </a:rPr>
              <a:t>b=44.04 </a:t>
            </a:r>
            <a:r>
              <a:rPr lang="en-US" sz="3600" b="1" dirty="0">
                <a:solidFill>
                  <a:schemeClr val="bg1"/>
                </a:solidFill>
              </a:rPr>
              <a:t>degrees</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10</a:t>
            </a:r>
            <a:endParaRPr lang="en-US" dirty="0">
              <a:solidFill>
                <a:schemeClr val="bg1"/>
              </a:solidFill>
            </a:endParaRPr>
          </a:p>
        </p:txBody>
      </p:sp>
      <p:pic>
        <p:nvPicPr>
          <p:cNvPr id="4" name="Content Placeholder 3" descr="250 Field Trip 006.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1295400" y="4419600"/>
            <a:ext cx="2813527" cy="369332"/>
          </a:xfrm>
          <a:prstGeom prst="rect">
            <a:avLst/>
          </a:prstGeom>
        </p:spPr>
        <p:txBody>
          <a:bodyPr wrap="none">
            <a:spAutoFit/>
          </a:bodyPr>
          <a:lstStyle/>
          <a:p>
            <a:r>
              <a:rPr lang="en-US" dirty="0">
                <a:solidFill>
                  <a:schemeClr val="bg1"/>
                </a:solidFill>
              </a:rPr>
              <a:t>(Base=8 feet; Height=4 feet)</a:t>
            </a:r>
          </a:p>
        </p:txBody>
      </p:sp>
      <p:sp>
        <p:nvSpPr>
          <p:cNvPr id="6" name="Rectangle 5"/>
          <p:cNvSpPr/>
          <p:nvPr/>
        </p:nvSpPr>
        <p:spPr>
          <a:xfrm>
            <a:off x="4800600" y="1600200"/>
            <a:ext cx="3657600" cy="2246769"/>
          </a:xfrm>
          <a:prstGeom prst="rect">
            <a:avLst/>
          </a:prstGeom>
        </p:spPr>
        <p:txBody>
          <a:bodyPr wrap="square">
            <a:spAutoFit/>
          </a:bodyPr>
          <a:lstStyle/>
          <a:p>
            <a:r>
              <a:rPr lang="en-US" sz="2800" dirty="0">
                <a:solidFill>
                  <a:schemeClr val="bg1"/>
                </a:solidFill>
              </a:rPr>
              <a:t>Find the length of a </a:t>
            </a:r>
            <a:r>
              <a:rPr lang="en-US" sz="2800" dirty="0" smtClean="0">
                <a:solidFill>
                  <a:schemeClr val="bg1"/>
                </a:solidFill>
              </a:rPr>
              <a:t>diagonal placed </a:t>
            </a:r>
            <a:r>
              <a:rPr lang="en-US" sz="2800" dirty="0">
                <a:solidFill>
                  <a:schemeClr val="bg1"/>
                </a:solidFill>
              </a:rPr>
              <a:t>from the top left corner to the bottom right corner.</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rot="5400000">
            <a:off x="419100" y="2781300"/>
            <a:ext cx="1447800" cy="15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0800000">
            <a:off x="1143000" y="3505200"/>
            <a:ext cx="3124200" cy="1588"/>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143000" y="2057400"/>
            <a:ext cx="3124200" cy="1447800"/>
          </a:xfrm>
          <a:prstGeom prst="line">
            <a:avLst/>
          </a:prstGeom>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2460006" y="3505200"/>
            <a:ext cx="359394" cy="369332"/>
          </a:xfrm>
          <a:prstGeom prst="rect">
            <a:avLst/>
          </a:prstGeom>
          <a:noFill/>
        </p:spPr>
        <p:txBody>
          <a:bodyPr wrap="none" rtlCol="0">
            <a:spAutoFit/>
          </a:bodyPr>
          <a:lstStyle/>
          <a:p>
            <a:r>
              <a:rPr lang="en-US" b="1" dirty="0" smtClean="0"/>
              <a:t>8’</a:t>
            </a:r>
            <a:endParaRPr lang="en-US" b="1" dirty="0"/>
          </a:p>
        </p:txBody>
      </p:sp>
      <p:sp>
        <p:nvSpPr>
          <p:cNvPr id="35" name="TextBox 34"/>
          <p:cNvSpPr txBox="1"/>
          <p:nvPr/>
        </p:nvSpPr>
        <p:spPr>
          <a:xfrm>
            <a:off x="838200" y="2590800"/>
            <a:ext cx="360996" cy="369332"/>
          </a:xfrm>
          <a:prstGeom prst="rect">
            <a:avLst/>
          </a:prstGeom>
          <a:noFill/>
        </p:spPr>
        <p:txBody>
          <a:bodyPr wrap="none" rtlCol="0">
            <a:spAutoFit/>
          </a:bodyPr>
          <a:lstStyle/>
          <a:p>
            <a:r>
              <a:rPr lang="en-US" b="1" dirty="0" smtClean="0"/>
              <a:t>4’</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10</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4</a:t>
            </a:r>
            <a:r>
              <a:rPr lang="en-US" baseline="30000" dirty="0" smtClean="0">
                <a:solidFill>
                  <a:schemeClr val="bg1"/>
                </a:solidFill>
              </a:rPr>
              <a:t>2</a:t>
            </a:r>
            <a:r>
              <a:rPr lang="en-US" dirty="0" smtClean="0">
                <a:solidFill>
                  <a:schemeClr val="bg1"/>
                </a:solidFill>
              </a:rPr>
              <a:t>+8</a:t>
            </a:r>
            <a:r>
              <a:rPr lang="en-US" baseline="30000" dirty="0" smtClean="0">
                <a:solidFill>
                  <a:schemeClr val="bg1"/>
                </a:solidFill>
              </a:rPr>
              <a:t>2</a:t>
            </a:r>
            <a:r>
              <a:rPr lang="en-US" dirty="0" smtClean="0">
                <a:solidFill>
                  <a:schemeClr val="bg1"/>
                </a:solidFill>
              </a:rPr>
              <a:t>=X</a:t>
            </a:r>
            <a:r>
              <a:rPr lang="en-US" baseline="30000" dirty="0" smtClean="0">
                <a:solidFill>
                  <a:schemeClr val="bg1"/>
                </a:solidFill>
              </a:rPr>
              <a:t>2</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X=8.94 </a:t>
            </a:r>
            <a:r>
              <a:rPr lang="en-US" sz="3600" b="1" dirty="0">
                <a:solidFill>
                  <a:schemeClr val="bg1"/>
                </a:solidFill>
              </a:rPr>
              <a:t>feet</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11</a:t>
            </a:r>
            <a:endParaRPr lang="en-US" dirty="0">
              <a:solidFill>
                <a:schemeClr val="bg1"/>
              </a:solidFill>
            </a:endParaRPr>
          </a:p>
        </p:txBody>
      </p:sp>
      <p:pic>
        <p:nvPicPr>
          <p:cNvPr id="4" name="Content Placeholder 3" descr="250 Field Trip 006.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1219200" y="4419600"/>
            <a:ext cx="2813527" cy="369332"/>
          </a:xfrm>
          <a:prstGeom prst="rect">
            <a:avLst/>
          </a:prstGeom>
        </p:spPr>
        <p:txBody>
          <a:bodyPr wrap="none">
            <a:spAutoFit/>
          </a:bodyPr>
          <a:lstStyle/>
          <a:p>
            <a:r>
              <a:rPr lang="en-US" dirty="0">
                <a:solidFill>
                  <a:schemeClr val="bg1"/>
                </a:solidFill>
              </a:rPr>
              <a:t>(Base=8 feet; Height=4 feet)</a:t>
            </a:r>
          </a:p>
        </p:txBody>
      </p:sp>
      <p:sp>
        <p:nvSpPr>
          <p:cNvPr id="6" name="Rectangle 5"/>
          <p:cNvSpPr/>
          <p:nvPr/>
        </p:nvSpPr>
        <p:spPr>
          <a:xfrm>
            <a:off x="4724400" y="2044005"/>
            <a:ext cx="3505200" cy="1384995"/>
          </a:xfrm>
          <a:prstGeom prst="rect">
            <a:avLst/>
          </a:prstGeom>
        </p:spPr>
        <p:txBody>
          <a:bodyPr wrap="square">
            <a:spAutoFit/>
          </a:bodyPr>
          <a:lstStyle/>
          <a:p>
            <a:r>
              <a:rPr lang="en-US" sz="2800" dirty="0" smtClean="0">
                <a:solidFill>
                  <a:schemeClr val="bg1"/>
                </a:solidFill>
              </a:rPr>
              <a:t>What </a:t>
            </a:r>
            <a:r>
              <a:rPr lang="en-US" sz="2800" dirty="0">
                <a:solidFill>
                  <a:schemeClr val="bg1"/>
                </a:solidFill>
              </a:rPr>
              <a:t>is the angle opposite the 4 foot side?</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rot="5400000">
            <a:off x="419100" y="2781300"/>
            <a:ext cx="1447800" cy="158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10800000">
            <a:off x="1143000" y="3505200"/>
            <a:ext cx="3124200" cy="15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143000" y="2057400"/>
            <a:ext cx="3124200" cy="1447800"/>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2460006" y="3505200"/>
            <a:ext cx="359394" cy="369332"/>
          </a:xfrm>
          <a:prstGeom prst="rect">
            <a:avLst/>
          </a:prstGeom>
          <a:noFill/>
        </p:spPr>
        <p:txBody>
          <a:bodyPr wrap="none" rtlCol="0">
            <a:spAutoFit/>
          </a:bodyPr>
          <a:lstStyle/>
          <a:p>
            <a:r>
              <a:rPr lang="en-US" b="1" dirty="0" smtClean="0"/>
              <a:t>8’</a:t>
            </a:r>
            <a:endParaRPr lang="en-US" b="1" dirty="0"/>
          </a:p>
        </p:txBody>
      </p:sp>
      <p:sp>
        <p:nvSpPr>
          <p:cNvPr id="16" name="TextBox 15"/>
          <p:cNvSpPr txBox="1"/>
          <p:nvPr/>
        </p:nvSpPr>
        <p:spPr>
          <a:xfrm>
            <a:off x="838200" y="2590800"/>
            <a:ext cx="360996" cy="369332"/>
          </a:xfrm>
          <a:prstGeom prst="rect">
            <a:avLst/>
          </a:prstGeom>
          <a:noFill/>
        </p:spPr>
        <p:txBody>
          <a:bodyPr wrap="none" rtlCol="0">
            <a:spAutoFit/>
          </a:bodyPr>
          <a:lstStyle/>
          <a:p>
            <a:r>
              <a:rPr lang="en-US" b="1" dirty="0" smtClean="0"/>
              <a:t>4’</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11</a:t>
            </a:r>
            <a:endParaRPr lang="en-US" dirty="0">
              <a:solidFill>
                <a:schemeClr val="bg1"/>
              </a:solidFill>
            </a:endParaRPr>
          </a:p>
        </p:txBody>
      </p:sp>
      <p:sp>
        <p:nvSpPr>
          <p:cNvPr id="5" name="Content Placeholder 4"/>
          <p:cNvSpPr>
            <a:spLocks noGrp="1"/>
          </p:cNvSpPr>
          <p:nvPr>
            <p:ph idx="1"/>
          </p:nvPr>
        </p:nvSpPr>
        <p:spPr/>
        <p:txBody>
          <a:bodyPr/>
          <a:lstStyle/>
          <a:p>
            <a:pPr algn="ctr">
              <a:buNone/>
            </a:pPr>
            <a:r>
              <a:rPr lang="en-US" dirty="0">
                <a:solidFill>
                  <a:schemeClr val="bg1"/>
                </a:solidFill>
              </a:rPr>
              <a:t>tan(a)=4/8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a=26.57 </a:t>
            </a:r>
            <a:r>
              <a:rPr lang="en-US" sz="3600" b="1" dirty="0">
                <a:solidFill>
                  <a:schemeClr val="bg1"/>
                </a:solidFill>
              </a:rPr>
              <a:t>degrees</a:t>
            </a:r>
          </a:p>
        </p:txBody>
      </p:sp>
      <p:sp>
        <p:nvSpPr>
          <p:cNvPr id="8" name="Action Button: Forward or Next 7">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Home 8">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Action Button: Back or Previous 9">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12</a:t>
            </a:r>
            <a:endParaRPr lang="en-US" dirty="0">
              <a:solidFill>
                <a:schemeClr val="bg1"/>
              </a:solidFill>
            </a:endParaRPr>
          </a:p>
        </p:txBody>
      </p:sp>
      <p:pic>
        <p:nvPicPr>
          <p:cNvPr id="4" name="Content Placeholder 3" descr="250 Field Trip 007.jpg"/>
          <p:cNvPicPr>
            <a:picLocks noGrp="1" noChangeAspect="1"/>
          </p:cNvPicPr>
          <p:nvPr>
            <p:ph idx="1"/>
          </p:nvPr>
        </p:nvPicPr>
        <p:blipFill>
          <a:blip r:embed="rId3" cstate="print"/>
          <a:stretch>
            <a:fillRect/>
          </a:stretch>
        </p:blipFill>
        <p:spPr>
          <a:xfrm>
            <a:off x="914400" y="1600199"/>
            <a:ext cx="2743200" cy="3657601"/>
          </a:xfrm>
        </p:spPr>
      </p:pic>
      <p:sp>
        <p:nvSpPr>
          <p:cNvPr id="5" name="Rectangle 4"/>
          <p:cNvSpPr/>
          <p:nvPr/>
        </p:nvSpPr>
        <p:spPr>
          <a:xfrm>
            <a:off x="3810000" y="4495800"/>
            <a:ext cx="4520148" cy="369332"/>
          </a:xfrm>
          <a:prstGeom prst="rect">
            <a:avLst/>
          </a:prstGeom>
        </p:spPr>
        <p:txBody>
          <a:bodyPr wrap="none">
            <a:spAutoFit/>
          </a:bodyPr>
          <a:lstStyle/>
          <a:p>
            <a:r>
              <a:rPr lang="en-US" dirty="0" smtClean="0">
                <a:solidFill>
                  <a:schemeClr val="bg1"/>
                </a:solidFill>
              </a:rPr>
              <a:t>(Vertical side=4 feet; other two sides=3.5 feet)</a:t>
            </a:r>
            <a:endParaRPr lang="en-US" dirty="0">
              <a:solidFill>
                <a:schemeClr val="bg1"/>
              </a:solidFill>
            </a:endParaRPr>
          </a:p>
        </p:txBody>
      </p:sp>
      <p:sp>
        <p:nvSpPr>
          <p:cNvPr id="7" name="Rectangle 6"/>
          <p:cNvSpPr/>
          <p:nvPr/>
        </p:nvSpPr>
        <p:spPr>
          <a:xfrm>
            <a:off x="3810000" y="2590800"/>
            <a:ext cx="4495800" cy="954107"/>
          </a:xfrm>
          <a:prstGeom prst="rect">
            <a:avLst/>
          </a:prstGeom>
        </p:spPr>
        <p:txBody>
          <a:bodyPr wrap="square">
            <a:spAutoFit/>
          </a:bodyPr>
          <a:lstStyle/>
          <a:p>
            <a:r>
              <a:rPr lang="en-US" sz="2800" dirty="0" smtClean="0">
                <a:solidFill>
                  <a:schemeClr val="bg1"/>
                </a:solidFill>
              </a:rPr>
              <a:t>What is the measure of the two equal angles?</a:t>
            </a:r>
            <a:endParaRPr lang="en-US" sz="2800" dirty="0">
              <a:solidFill>
                <a:schemeClr val="bg1"/>
              </a:solidFill>
            </a:endParaRPr>
          </a:p>
        </p:txBody>
      </p:sp>
      <p:sp>
        <p:nvSpPr>
          <p:cNvPr id="11" name="Action Button: Forward or Next 10">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Home 11">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Action Button: Back or Previous 12">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p:nvPr/>
        </p:nvCxnSpPr>
        <p:spPr>
          <a:xfrm rot="10800000" flipV="1">
            <a:off x="1143000" y="2133600"/>
            <a:ext cx="2286000" cy="13716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0800000">
            <a:off x="1143000" y="3505200"/>
            <a:ext cx="2133600" cy="14478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5400000">
            <a:off x="1943100" y="3467100"/>
            <a:ext cx="2819400" cy="152400"/>
          </a:xfrm>
          <a:prstGeom prst="line">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352800" y="3200400"/>
            <a:ext cx="359394"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22" name="TextBox 21"/>
          <p:cNvSpPr txBox="1"/>
          <p:nvPr/>
        </p:nvSpPr>
        <p:spPr>
          <a:xfrm>
            <a:off x="1752600" y="2438400"/>
            <a:ext cx="538930" cy="369332"/>
          </a:xfrm>
          <a:prstGeom prst="rect">
            <a:avLst/>
          </a:prstGeom>
          <a:noFill/>
        </p:spPr>
        <p:txBody>
          <a:bodyPr wrap="none" rtlCol="0">
            <a:spAutoFit/>
          </a:bodyPr>
          <a:lstStyle/>
          <a:p>
            <a:r>
              <a:rPr lang="en-US" b="1" dirty="0" smtClean="0">
                <a:solidFill>
                  <a:schemeClr val="bg1"/>
                </a:solidFill>
              </a:rPr>
              <a:t>3.5’</a:t>
            </a:r>
            <a:endParaRPr lang="en-US" b="1" dirty="0">
              <a:solidFill>
                <a:schemeClr val="bg1"/>
              </a:solidFill>
            </a:endParaRPr>
          </a:p>
        </p:txBody>
      </p:sp>
      <p:sp>
        <p:nvSpPr>
          <p:cNvPr id="23" name="TextBox 22"/>
          <p:cNvSpPr txBox="1"/>
          <p:nvPr/>
        </p:nvSpPr>
        <p:spPr>
          <a:xfrm>
            <a:off x="1752600" y="4278868"/>
            <a:ext cx="538930" cy="369332"/>
          </a:xfrm>
          <a:prstGeom prst="rect">
            <a:avLst/>
          </a:prstGeom>
          <a:noFill/>
        </p:spPr>
        <p:txBody>
          <a:bodyPr wrap="none" rtlCol="0">
            <a:spAutoFit/>
          </a:bodyPr>
          <a:lstStyle/>
          <a:p>
            <a:r>
              <a:rPr lang="en-US" b="1" dirty="0" smtClean="0"/>
              <a:t>3.5’</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12</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err="1" smtClean="0">
                <a:solidFill>
                  <a:schemeClr val="bg1"/>
                </a:solidFill>
              </a:rPr>
              <a:t>cos</a:t>
            </a:r>
            <a:r>
              <a:rPr lang="en-US" dirty="0" smtClean="0">
                <a:solidFill>
                  <a:schemeClr val="bg1"/>
                </a:solidFill>
              </a:rPr>
              <a:t>(a)=2/3.5</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a=55.15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Directions</a:t>
            </a:r>
            <a:endParaRPr lang="en-US" dirty="0">
              <a:solidFill>
                <a:schemeClr val="bg1"/>
              </a:solidFill>
            </a:endParaRPr>
          </a:p>
        </p:txBody>
      </p:sp>
      <p:sp>
        <p:nvSpPr>
          <p:cNvPr id="3" name="Content Placeholder 2"/>
          <p:cNvSpPr>
            <a:spLocks noGrp="1"/>
          </p:cNvSpPr>
          <p:nvPr>
            <p:ph idx="1"/>
          </p:nvPr>
        </p:nvSpPr>
        <p:spPr>
          <a:xfrm>
            <a:off x="381000" y="1143000"/>
            <a:ext cx="8458200" cy="4343401"/>
          </a:xfrm>
        </p:spPr>
        <p:txBody>
          <a:bodyPr>
            <a:noAutofit/>
          </a:bodyPr>
          <a:lstStyle/>
          <a:p>
            <a:pPr>
              <a:buNone/>
            </a:pPr>
            <a:r>
              <a:rPr lang="en-US" sz="1300" dirty="0" smtClean="0">
                <a:solidFill>
                  <a:schemeClr val="bg1"/>
                </a:solidFill>
              </a:rPr>
              <a:t>Objective of the game:  Be the team to answer the most questions correctly</a:t>
            </a:r>
          </a:p>
          <a:p>
            <a:pPr>
              <a:buNone/>
            </a:pPr>
            <a:r>
              <a:rPr lang="en-US" sz="1300" dirty="0" smtClean="0">
                <a:solidFill>
                  <a:schemeClr val="bg1"/>
                </a:solidFill>
              </a:rPr>
              <a:t>Game Play:  </a:t>
            </a:r>
          </a:p>
          <a:p>
            <a:r>
              <a:rPr lang="en-US" sz="1300" dirty="0" smtClean="0">
                <a:solidFill>
                  <a:schemeClr val="bg1"/>
                </a:solidFill>
              </a:rPr>
              <a:t>Divide into two teams “Home” and “Away” </a:t>
            </a:r>
          </a:p>
          <a:p>
            <a:r>
              <a:rPr lang="en-US" sz="1300" dirty="0" smtClean="0">
                <a:solidFill>
                  <a:schemeClr val="bg1"/>
                </a:solidFill>
              </a:rPr>
              <a:t>Follow the directions to print the “Score Card”</a:t>
            </a:r>
          </a:p>
          <a:p>
            <a:r>
              <a:rPr lang="en-US" sz="1300" dirty="0" smtClean="0">
                <a:solidFill>
                  <a:schemeClr val="bg1"/>
                </a:solidFill>
              </a:rPr>
              <a:t>Select and click a question number on the “Game Board” (Away team first)</a:t>
            </a:r>
          </a:p>
          <a:p>
            <a:r>
              <a:rPr lang="en-US" sz="1300" dirty="0" smtClean="0">
                <a:solidFill>
                  <a:schemeClr val="bg1"/>
                </a:solidFill>
              </a:rPr>
              <a:t>Work the problem as separate teams</a:t>
            </a:r>
          </a:p>
          <a:p>
            <a:r>
              <a:rPr lang="en-US" sz="1300" dirty="0" smtClean="0">
                <a:solidFill>
                  <a:schemeClr val="bg1"/>
                </a:solidFill>
              </a:rPr>
              <a:t>Circle your final answers</a:t>
            </a:r>
          </a:p>
          <a:p>
            <a:r>
              <a:rPr lang="en-US" sz="1300" dirty="0" smtClean="0">
                <a:solidFill>
                  <a:schemeClr val="bg1"/>
                </a:solidFill>
              </a:rPr>
              <a:t>Reveal your answers </a:t>
            </a:r>
          </a:p>
          <a:p>
            <a:r>
              <a:rPr lang="en-US" sz="1300" dirty="0" smtClean="0">
                <a:solidFill>
                  <a:schemeClr val="bg1"/>
                </a:solidFill>
              </a:rPr>
              <a:t>Press the      button on the “Question” slide to see the answer</a:t>
            </a:r>
          </a:p>
          <a:p>
            <a:r>
              <a:rPr lang="en-US" sz="1300" dirty="0" smtClean="0">
                <a:solidFill>
                  <a:schemeClr val="bg1"/>
                </a:solidFill>
              </a:rPr>
              <a:t>Check your answer and mark a “1” if your team was correct and “0” if incorrect</a:t>
            </a:r>
          </a:p>
          <a:p>
            <a:r>
              <a:rPr lang="en-US" sz="1300" dirty="0" smtClean="0">
                <a:solidFill>
                  <a:schemeClr val="bg1"/>
                </a:solidFill>
              </a:rPr>
              <a:t>Press the      button on the “Answer” slide to get back to the “Game Board”</a:t>
            </a:r>
          </a:p>
          <a:p>
            <a:r>
              <a:rPr lang="en-US" sz="1300" dirty="0" smtClean="0">
                <a:solidFill>
                  <a:schemeClr val="bg1"/>
                </a:solidFill>
              </a:rPr>
              <a:t>Select and click another question (Home team the second time; continue alternating)</a:t>
            </a:r>
          </a:p>
          <a:p>
            <a:r>
              <a:rPr lang="en-US" sz="1300" dirty="0" smtClean="0">
                <a:solidFill>
                  <a:schemeClr val="bg1"/>
                </a:solidFill>
              </a:rPr>
              <a:t>Repeat the Game Play process</a:t>
            </a:r>
          </a:p>
          <a:p>
            <a:pPr>
              <a:buNone/>
            </a:pPr>
            <a:r>
              <a:rPr lang="en-US" sz="1300" dirty="0" smtClean="0">
                <a:solidFill>
                  <a:schemeClr val="bg1"/>
                </a:solidFill>
              </a:rPr>
              <a:t>Note:</a:t>
            </a:r>
          </a:p>
          <a:p>
            <a:r>
              <a:rPr lang="en-US" sz="1300" dirty="0" smtClean="0">
                <a:solidFill>
                  <a:schemeClr val="bg1"/>
                </a:solidFill>
              </a:rPr>
              <a:t>The         button can be used at any time to go back to the previous slide</a:t>
            </a:r>
          </a:p>
          <a:p>
            <a:r>
              <a:rPr lang="en-US" sz="1300" dirty="0" smtClean="0">
                <a:solidFill>
                  <a:schemeClr val="bg1"/>
                </a:solidFill>
              </a:rPr>
              <a:t>Although there are examples of the work used to find the answer on each answer slide other appropriate methods are still correct</a:t>
            </a:r>
          </a:p>
          <a:p>
            <a:r>
              <a:rPr lang="en-US" sz="1300" dirty="0" smtClean="0">
                <a:solidFill>
                  <a:schemeClr val="bg1"/>
                </a:solidFill>
              </a:rPr>
              <a:t>If necessary, use the        button on any slide to go back to the first slide of this PowerPoint</a:t>
            </a:r>
          </a:p>
        </p:txBody>
      </p:sp>
      <p:sp>
        <p:nvSpPr>
          <p:cNvPr id="4" name="Action Button: Forward or Next 3">
            <a:hlinkClick r:id="" action="ppaction://hlinkshowjump?jump=nextslide"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3"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1447800" y="3124200"/>
            <a:ext cx="152400" cy="1524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Action Button: Forward or Next 7">
            <a:hlinkClick r:id="" action="ppaction://hlinkshowjump?jump=nextslide" highlightClick="1"/>
          </p:cNvPr>
          <p:cNvSpPr/>
          <p:nvPr/>
        </p:nvSpPr>
        <p:spPr>
          <a:xfrm>
            <a:off x="1447800" y="3581400"/>
            <a:ext cx="152400" cy="1524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Action Button: Back or Previous 8">
            <a:hlinkClick r:id="" action="ppaction://hlinkshowjump?jump=previousslide" highlightClick="1"/>
          </p:cNvPr>
          <p:cNvSpPr/>
          <p:nvPr/>
        </p:nvSpPr>
        <p:spPr>
          <a:xfrm>
            <a:off x="1143000" y="4572000"/>
            <a:ext cx="152400" cy="1524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Action Button: Home 9">
            <a:hlinkClick r:id="rId3" action="ppaction://hlinksldjump" highlightClick="1"/>
          </p:cNvPr>
          <p:cNvSpPr/>
          <p:nvPr/>
        </p:nvSpPr>
        <p:spPr>
          <a:xfrm>
            <a:off x="2209800" y="5181600"/>
            <a:ext cx="152400" cy="1524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13</a:t>
            </a:r>
            <a:endParaRPr lang="en-US" dirty="0">
              <a:solidFill>
                <a:schemeClr val="bg1"/>
              </a:solidFill>
            </a:endParaRPr>
          </a:p>
        </p:txBody>
      </p:sp>
      <p:pic>
        <p:nvPicPr>
          <p:cNvPr id="4" name="Content Placeholder 3" descr="250 Field Trip 007.jpg"/>
          <p:cNvPicPr>
            <a:picLocks noGrp="1" noChangeAspect="1"/>
          </p:cNvPicPr>
          <p:nvPr>
            <p:ph idx="1"/>
          </p:nvPr>
        </p:nvPicPr>
        <p:blipFill>
          <a:blip r:embed="rId3" cstate="print"/>
          <a:stretch>
            <a:fillRect/>
          </a:stretch>
        </p:blipFill>
        <p:spPr>
          <a:xfrm>
            <a:off x="914400" y="1600201"/>
            <a:ext cx="2743200" cy="3657600"/>
          </a:xfrm>
        </p:spPr>
      </p:pic>
      <p:sp>
        <p:nvSpPr>
          <p:cNvPr id="5" name="Rectangle 4"/>
          <p:cNvSpPr/>
          <p:nvPr/>
        </p:nvSpPr>
        <p:spPr>
          <a:xfrm>
            <a:off x="3733800" y="4495800"/>
            <a:ext cx="4520148" cy="369332"/>
          </a:xfrm>
          <a:prstGeom prst="rect">
            <a:avLst/>
          </a:prstGeom>
        </p:spPr>
        <p:txBody>
          <a:bodyPr wrap="none">
            <a:spAutoFit/>
          </a:bodyPr>
          <a:lstStyle/>
          <a:p>
            <a:r>
              <a:rPr lang="en-US" dirty="0" smtClean="0">
                <a:solidFill>
                  <a:schemeClr val="bg1"/>
                </a:solidFill>
              </a:rPr>
              <a:t>(Vertical side=4 feet; other two sides=3.5 feet)</a:t>
            </a:r>
            <a:endParaRPr lang="en-US" dirty="0">
              <a:solidFill>
                <a:schemeClr val="bg1"/>
              </a:solidFill>
            </a:endParaRPr>
          </a:p>
        </p:txBody>
      </p:sp>
      <p:sp>
        <p:nvSpPr>
          <p:cNvPr id="6" name="Rectangle 5"/>
          <p:cNvSpPr/>
          <p:nvPr/>
        </p:nvSpPr>
        <p:spPr>
          <a:xfrm>
            <a:off x="3810001" y="2057400"/>
            <a:ext cx="4419599" cy="954107"/>
          </a:xfrm>
          <a:prstGeom prst="rect">
            <a:avLst/>
          </a:prstGeom>
        </p:spPr>
        <p:txBody>
          <a:bodyPr wrap="square">
            <a:spAutoFit/>
          </a:bodyPr>
          <a:lstStyle/>
          <a:p>
            <a:r>
              <a:rPr lang="en-US" sz="2800" dirty="0" smtClean="0">
                <a:solidFill>
                  <a:schemeClr val="bg1"/>
                </a:solidFill>
              </a:rPr>
              <a:t>What is the third (left) angle measure?</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rot="10800000" flipV="1">
            <a:off x="1143000" y="2133600"/>
            <a:ext cx="2286000" cy="13716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10800000">
            <a:off x="1143000" y="3505200"/>
            <a:ext cx="2133600" cy="14478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5400000">
            <a:off x="1943100" y="3467100"/>
            <a:ext cx="2819400" cy="152400"/>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352800" y="3200400"/>
            <a:ext cx="359394"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16" name="TextBox 15"/>
          <p:cNvSpPr txBox="1"/>
          <p:nvPr/>
        </p:nvSpPr>
        <p:spPr>
          <a:xfrm>
            <a:off x="1752600" y="2438400"/>
            <a:ext cx="538930" cy="369332"/>
          </a:xfrm>
          <a:prstGeom prst="rect">
            <a:avLst/>
          </a:prstGeom>
          <a:noFill/>
        </p:spPr>
        <p:txBody>
          <a:bodyPr wrap="none" rtlCol="0">
            <a:spAutoFit/>
          </a:bodyPr>
          <a:lstStyle/>
          <a:p>
            <a:r>
              <a:rPr lang="en-US" b="1" dirty="0" smtClean="0">
                <a:solidFill>
                  <a:schemeClr val="bg1"/>
                </a:solidFill>
              </a:rPr>
              <a:t>3.5’</a:t>
            </a:r>
            <a:endParaRPr lang="en-US" b="1" dirty="0">
              <a:solidFill>
                <a:schemeClr val="bg1"/>
              </a:solidFill>
            </a:endParaRPr>
          </a:p>
        </p:txBody>
      </p:sp>
      <p:sp>
        <p:nvSpPr>
          <p:cNvPr id="17" name="TextBox 16"/>
          <p:cNvSpPr txBox="1"/>
          <p:nvPr/>
        </p:nvSpPr>
        <p:spPr>
          <a:xfrm>
            <a:off x="1752600" y="4278868"/>
            <a:ext cx="538930" cy="369332"/>
          </a:xfrm>
          <a:prstGeom prst="rect">
            <a:avLst/>
          </a:prstGeom>
          <a:noFill/>
        </p:spPr>
        <p:txBody>
          <a:bodyPr wrap="none" rtlCol="0">
            <a:spAutoFit/>
          </a:bodyPr>
          <a:lstStyle/>
          <a:p>
            <a:r>
              <a:rPr lang="en-US" b="1" dirty="0" smtClean="0"/>
              <a:t>3.5’</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13</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180-(55.15*2)=b </a:t>
            </a:r>
          </a:p>
          <a:p>
            <a:pPr algn="ctr">
              <a:buNone/>
            </a:pPr>
            <a:endParaRPr lang="en-US" dirty="0">
              <a:solidFill>
                <a:schemeClr val="bg1"/>
              </a:solidFill>
            </a:endParaRPr>
          </a:p>
          <a:p>
            <a:pPr algn="ctr">
              <a:buNone/>
            </a:pPr>
            <a:r>
              <a:rPr lang="en-US" sz="3600" b="1" dirty="0" smtClean="0">
                <a:solidFill>
                  <a:schemeClr val="bg1"/>
                </a:solidFill>
              </a:rPr>
              <a:t>b=69.70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14</a:t>
            </a:r>
            <a:endParaRPr lang="en-US" dirty="0">
              <a:solidFill>
                <a:schemeClr val="bg1"/>
              </a:solidFill>
            </a:endParaRPr>
          </a:p>
        </p:txBody>
      </p:sp>
      <p:pic>
        <p:nvPicPr>
          <p:cNvPr id="4" name="Content Placeholder 3" descr="250 Field Trip 009.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762000" y="4495800"/>
            <a:ext cx="3898760" cy="369332"/>
          </a:xfrm>
          <a:prstGeom prst="rect">
            <a:avLst/>
          </a:prstGeom>
        </p:spPr>
        <p:txBody>
          <a:bodyPr wrap="none">
            <a:spAutoFit/>
          </a:bodyPr>
          <a:lstStyle/>
          <a:p>
            <a:r>
              <a:rPr lang="en-US" dirty="0" smtClean="0">
                <a:solidFill>
                  <a:schemeClr val="bg1"/>
                </a:solidFill>
              </a:rPr>
              <a:t>(Diagonal sides=1 foot; Base=18 inches)</a:t>
            </a:r>
            <a:endParaRPr lang="en-US" dirty="0">
              <a:solidFill>
                <a:schemeClr val="bg1"/>
              </a:solidFill>
            </a:endParaRPr>
          </a:p>
        </p:txBody>
      </p:sp>
      <p:sp>
        <p:nvSpPr>
          <p:cNvPr id="6" name="Rectangle 5"/>
          <p:cNvSpPr/>
          <p:nvPr/>
        </p:nvSpPr>
        <p:spPr>
          <a:xfrm>
            <a:off x="4724400" y="2209800"/>
            <a:ext cx="3505200" cy="1384995"/>
          </a:xfrm>
          <a:prstGeom prst="rect">
            <a:avLst/>
          </a:prstGeom>
        </p:spPr>
        <p:txBody>
          <a:bodyPr wrap="square">
            <a:spAutoFit/>
          </a:bodyPr>
          <a:lstStyle/>
          <a:p>
            <a:r>
              <a:rPr lang="en-US" sz="2800" dirty="0" smtClean="0">
                <a:solidFill>
                  <a:schemeClr val="bg1"/>
                </a:solidFill>
              </a:rPr>
              <a:t>What is the measure of the top angle of home plate?</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rot="5400000">
            <a:off x="1752600" y="1676400"/>
            <a:ext cx="1066800" cy="106680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819400" y="1676400"/>
            <a:ext cx="1219200" cy="99060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5400000">
            <a:off x="1181894" y="3314700"/>
            <a:ext cx="1142206" cy="794"/>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rot="16200000" flipH="1">
            <a:off x="3467099" y="3238499"/>
            <a:ext cx="1143000" cy="1"/>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rot="10800000" flipV="1">
            <a:off x="1752600" y="3810000"/>
            <a:ext cx="2286000" cy="76200"/>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850406" y="1905000"/>
            <a:ext cx="359394"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sp>
        <p:nvSpPr>
          <p:cNvPr id="29" name="TextBox 28"/>
          <p:cNvSpPr txBox="1"/>
          <p:nvPr/>
        </p:nvSpPr>
        <p:spPr>
          <a:xfrm>
            <a:off x="3526806" y="1828800"/>
            <a:ext cx="359394"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sp>
        <p:nvSpPr>
          <p:cNvPr id="30" name="TextBox 29"/>
          <p:cNvSpPr txBox="1"/>
          <p:nvPr/>
        </p:nvSpPr>
        <p:spPr>
          <a:xfrm>
            <a:off x="2688606" y="3897868"/>
            <a:ext cx="519694" cy="369332"/>
          </a:xfrm>
          <a:prstGeom prst="rect">
            <a:avLst/>
          </a:prstGeom>
          <a:noFill/>
        </p:spPr>
        <p:txBody>
          <a:bodyPr wrap="none" rtlCol="0">
            <a:spAutoFit/>
          </a:bodyPr>
          <a:lstStyle/>
          <a:p>
            <a:r>
              <a:rPr lang="en-US" b="1" dirty="0" smtClean="0">
                <a:solidFill>
                  <a:schemeClr val="bg1"/>
                </a:solidFill>
              </a:rPr>
              <a:t>18”</a:t>
            </a:r>
            <a:endParaRPr lang="en-US"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14</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sin(a)=9/12; a=48.59; 2*a </a:t>
            </a:r>
          </a:p>
          <a:p>
            <a:pPr algn="ctr">
              <a:buNone/>
            </a:pPr>
            <a:endParaRPr lang="en-US" dirty="0" smtClean="0">
              <a:solidFill>
                <a:schemeClr val="bg1"/>
              </a:solidFill>
            </a:endParaRPr>
          </a:p>
          <a:p>
            <a:pPr algn="ctr">
              <a:buNone/>
            </a:pPr>
            <a:r>
              <a:rPr lang="en-US" sz="3600" b="1" dirty="0" smtClean="0">
                <a:solidFill>
                  <a:schemeClr val="bg1"/>
                </a:solidFill>
              </a:rPr>
              <a:t>angle=97.18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15</a:t>
            </a:r>
            <a:endParaRPr lang="en-US" dirty="0">
              <a:solidFill>
                <a:schemeClr val="bg1"/>
              </a:solidFill>
            </a:endParaRPr>
          </a:p>
        </p:txBody>
      </p:sp>
      <p:pic>
        <p:nvPicPr>
          <p:cNvPr id="4" name="Content Placeholder 3" descr="250 Field Trip 009.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838200" y="4572000"/>
            <a:ext cx="3898760" cy="369332"/>
          </a:xfrm>
          <a:prstGeom prst="rect">
            <a:avLst/>
          </a:prstGeom>
        </p:spPr>
        <p:txBody>
          <a:bodyPr wrap="none">
            <a:spAutoFit/>
          </a:bodyPr>
          <a:lstStyle/>
          <a:p>
            <a:r>
              <a:rPr lang="en-US" dirty="0" smtClean="0">
                <a:solidFill>
                  <a:schemeClr val="bg1"/>
                </a:solidFill>
              </a:rPr>
              <a:t>(Diagonal sides=1 foot; Base=18 inches)</a:t>
            </a:r>
            <a:endParaRPr lang="en-US" dirty="0">
              <a:solidFill>
                <a:schemeClr val="bg1"/>
              </a:solidFill>
            </a:endParaRPr>
          </a:p>
        </p:txBody>
      </p:sp>
      <p:sp>
        <p:nvSpPr>
          <p:cNvPr id="6" name="Rectangle 5"/>
          <p:cNvSpPr/>
          <p:nvPr/>
        </p:nvSpPr>
        <p:spPr>
          <a:xfrm>
            <a:off x="4800600" y="2057400"/>
            <a:ext cx="3429000" cy="1384995"/>
          </a:xfrm>
          <a:prstGeom prst="rect">
            <a:avLst/>
          </a:prstGeom>
        </p:spPr>
        <p:txBody>
          <a:bodyPr wrap="square">
            <a:spAutoFit/>
          </a:bodyPr>
          <a:lstStyle/>
          <a:p>
            <a:r>
              <a:rPr lang="en-US" sz="2800" dirty="0" smtClean="0">
                <a:solidFill>
                  <a:schemeClr val="bg1"/>
                </a:solidFill>
              </a:rPr>
              <a:t>What is the measure of the two equal obtuse angles?</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rot="5400000">
            <a:off x="1752600" y="1676400"/>
            <a:ext cx="1066800" cy="10668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819400" y="1676400"/>
            <a:ext cx="1219200" cy="9906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5400000">
            <a:off x="1181894" y="3314700"/>
            <a:ext cx="1142206" cy="794"/>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16200000" flipH="1">
            <a:off x="3467099" y="3238499"/>
            <a:ext cx="1143000" cy="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10800000" flipV="1">
            <a:off x="1752600" y="3810000"/>
            <a:ext cx="2286000" cy="7620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850406" y="1905000"/>
            <a:ext cx="359394"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sp>
        <p:nvSpPr>
          <p:cNvPr id="18" name="TextBox 17"/>
          <p:cNvSpPr txBox="1"/>
          <p:nvPr/>
        </p:nvSpPr>
        <p:spPr>
          <a:xfrm>
            <a:off x="3526806" y="1828800"/>
            <a:ext cx="359394"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sp>
        <p:nvSpPr>
          <p:cNvPr id="19" name="TextBox 18"/>
          <p:cNvSpPr txBox="1"/>
          <p:nvPr/>
        </p:nvSpPr>
        <p:spPr>
          <a:xfrm>
            <a:off x="2688606" y="3897868"/>
            <a:ext cx="519694" cy="369332"/>
          </a:xfrm>
          <a:prstGeom prst="rect">
            <a:avLst/>
          </a:prstGeom>
          <a:noFill/>
        </p:spPr>
        <p:txBody>
          <a:bodyPr wrap="none" rtlCol="0">
            <a:spAutoFit/>
          </a:bodyPr>
          <a:lstStyle/>
          <a:p>
            <a:r>
              <a:rPr lang="en-US" b="1" dirty="0" smtClean="0">
                <a:solidFill>
                  <a:schemeClr val="bg1"/>
                </a:solidFill>
              </a:rPr>
              <a:t>18”</a:t>
            </a:r>
            <a:endParaRPr lang="en-US"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15</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180-(90+48.59)=41.41; 41.41+90	</a:t>
            </a:r>
          </a:p>
          <a:p>
            <a:pPr algn="ctr">
              <a:buNone/>
            </a:pPr>
            <a:endParaRPr lang="en-US" dirty="0" smtClean="0">
              <a:solidFill>
                <a:schemeClr val="bg1"/>
              </a:solidFill>
            </a:endParaRPr>
          </a:p>
          <a:p>
            <a:pPr algn="ctr">
              <a:buNone/>
            </a:pPr>
            <a:r>
              <a:rPr lang="en-US" sz="3600" b="1" dirty="0" smtClean="0">
                <a:solidFill>
                  <a:schemeClr val="bg1"/>
                </a:solidFill>
              </a:rPr>
              <a:t>angles=131.41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16</a:t>
            </a:r>
            <a:endParaRPr lang="en-US" dirty="0">
              <a:solidFill>
                <a:schemeClr val="bg1"/>
              </a:solidFill>
            </a:endParaRPr>
          </a:p>
        </p:txBody>
      </p:sp>
      <p:pic>
        <p:nvPicPr>
          <p:cNvPr id="4" name="Content Placeholder 3" descr="250 Field Trip 010.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1295400" y="4495800"/>
            <a:ext cx="2930546" cy="369332"/>
          </a:xfrm>
          <a:prstGeom prst="rect">
            <a:avLst/>
          </a:prstGeom>
        </p:spPr>
        <p:txBody>
          <a:bodyPr wrap="none">
            <a:spAutoFit/>
          </a:bodyPr>
          <a:lstStyle/>
          <a:p>
            <a:r>
              <a:rPr lang="en-US" dirty="0" smtClean="0">
                <a:solidFill>
                  <a:schemeClr val="bg1"/>
                </a:solidFill>
              </a:rPr>
              <a:t>(Base=12 feet; Height=3 feet)</a:t>
            </a:r>
            <a:endParaRPr lang="en-US" dirty="0">
              <a:solidFill>
                <a:schemeClr val="bg1"/>
              </a:solidFill>
            </a:endParaRPr>
          </a:p>
        </p:txBody>
      </p:sp>
      <p:sp>
        <p:nvSpPr>
          <p:cNvPr id="6" name="Rectangle 5"/>
          <p:cNvSpPr/>
          <p:nvPr/>
        </p:nvSpPr>
        <p:spPr>
          <a:xfrm>
            <a:off x="4648200" y="2209800"/>
            <a:ext cx="3572598" cy="954107"/>
          </a:xfrm>
          <a:prstGeom prst="rect">
            <a:avLst/>
          </a:prstGeom>
        </p:spPr>
        <p:txBody>
          <a:bodyPr wrap="square">
            <a:spAutoFit/>
          </a:bodyPr>
          <a:lstStyle/>
          <a:p>
            <a:r>
              <a:rPr lang="en-US" sz="2800" dirty="0" smtClean="0">
                <a:solidFill>
                  <a:schemeClr val="bg1"/>
                </a:solidFill>
              </a:rPr>
              <a:t>What is the measure of the two acute angles?</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p:nvPr/>
        </p:nvCxnSpPr>
        <p:spPr>
          <a:xfrm flipV="1">
            <a:off x="990600" y="2514600"/>
            <a:ext cx="1752600" cy="762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rot="10800000">
            <a:off x="2743200" y="2514600"/>
            <a:ext cx="1752600" cy="762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990600" y="3276600"/>
            <a:ext cx="35052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2460006" y="2754868"/>
            <a:ext cx="359394"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cxnSp>
        <p:nvCxnSpPr>
          <p:cNvPr id="23" name="Straight Connector 22"/>
          <p:cNvCxnSpPr/>
          <p:nvPr/>
        </p:nvCxnSpPr>
        <p:spPr>
          <a:xfrm rot="5400000" flipH="1" flipV="1">
            <a:off x="2704306" y="3238500"/>
            <a:ext cx="76994"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rot="5400000" flipH="1" flipV="1">
            <a:off x="2667000" y="2818606"/>
            <a:ext cx="1524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rot="5400000" flipH="1" flipV="1">
            <a:off x="2667000" y="2590800"/>
            <a:ext cx="1524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Straight Connector 31"/>
          <p:cNvCxnSpPr/>
          <p:nvPr/>
        </p:nvCxnSpPr>
        <p:spPr>
          <a:xfrm rot="5400000" flipH="1" flipV="1">
            <a:off x="2667794" y="3047206"/>
            <a:ext cx="152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34" name="TextBox 33"/>
          <p:cNvSpPr txBox="1"/>
          <p:nvPr/>
        </p:nvSpPr>
        <p:spPr>
          <a:xfrm>
            <a:off x="2514600" y="3288268"/>
            <a:ext cx="478016" cy="369332"/>
          </a:xfrm>
          <a:prstGeom prst="rect">
            <a:avLst/>
          </a:prstGeom>
          <a:noFill/>
        </p:spPr>
        <p:txBody>
          <a:bodyPr wrap="none" rtlCol="0">
            <a:spAutoFit/>
          </a:bodyPr>
          <a:lstStyle/>
          <a:p>
            <a:r>
              <a:rPr lang="en-US" b="1" dirty="0" smtClean="0">
                <a:solidFill>
                  <a:schemeClr val="bg1"/>
                </a:solidFill>
              </a:rPr>
              <a:t>12’</a:t>
            </a:r>
            <a:endParaRPr lang="en-US" b="1"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16</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tan(a)=3/6	</a:t>
            </a:r>
          </a:p>
          <a:p>
            <a:pPr algn="ctr">
              <a:buNone/>
            </a:pPr>
            <a:endParaRPr lang="en-US" dirty="0">
              <a:solidFill>
                <a:schemeClr val="bg1"/>
              </a:solidFill>
            </a:endParaRPr>
          </a:p>
          <a:p>
            <a:pPr algn="ctr">
              <a:buNone/>
            </a:pPr>
            <a:r>
              <a:rPr lang="en-US" sz="3600" b="1" dirty="0" smtClean="0">
                <a:solidFill>
                  <a:schemeClr val="bg1"/>
                </a:solidFill>
              </a:rPr>
              <a:t>a=26.57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17</a:t>
            </a:r>
            <a:endParaRPr lang="en-US" dirty="0">
              <a:solidFill>
                <a:schemeClr val="bg1"/>
              </a:solidFill>
            </a:endParaRPr>
          </a:p>
        </p:txBody>
      </p:sp>
      <p:pic>
        <p:nvPicPr>
          <p:cNvPr id="4" name="Content Placeholder 3" descr="250 Field Trip 010.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1295400" y="4495800"/>
            <a:ext cx="2930546" cy="369332"/>
          </a:xfrm>
          <a:prstGeom prst="rect">
            <a:avLst/>
          </a:prstGeom>
        </p:spPr>
        <p:txBody>
          <a:bodyPr wrap="none">
            <a:spAutoFit/>
          </a:bodyPr>
          <a:lstStyle/>
          <a:p>
            <a:r>
              <a:rPr lang="en-US" dirty="0" smtClean="0">
                <a:solidFill>
                  <a:schemeClr val="bg1"/>
                </a:solidFill>
              </a:rPr>
              <a:t>(Base=12 feet; Height=3 feet)</a:t>
            </a:r>
            <a:endParaRPr lang="en-US" dirty="0">
              <a:solidFill>
                <a:schemeClr val="bg1"/>
              </a:solidFill>
            </a:endParaRPr>
          </a:p>
        </p:txBody>
      </p:sp>
      <p:sp>
        <p:nvSpPr>
          <p:cNvPr id="6" name="Rectangle 5"/>
          <p:cNvSpPr/>
          <p:nvPr/>
        </p:nvSpPr>
        <p:spPr>
          <a:xfrm>
            <a:off x="4724400" y="2133600"/>
            <a:ext cx="3429000" cy="954107"/>
          </a:xfrm>
          <a:prstGeom prst="rect">
            <a:avLst/>
          </a:prstGeom>
        </p:spPr>
        <p:txBody>
          <a:bodyPr wrap="square">
            <a:spAutoFit/>
          </a:bodyPr>
          <a:lstStyle/>
          <a:p>
            <a:r>
              <a:rPr lang="en-US" sz="2800" dirty="0" smtClean="0">
                <a:solidFill>
                  <a:schemeClr val="bg1"/>
                </a:solidFill>
              </a:rPr>
              <a:t>What is the measure of the obtuse angle?</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flipV="1">
            <a:off x="990600" y="2514600"/>
            <a:ext cx="1752600" cy="762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rot="10800000">
            <a:off x="2743200" y="2514600"/>
            <a:ext cx="1752600" cy="762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990600" y="3276600"/>
            <a:ext cx="35052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460006" y="2754868"/>
            <a:ext cx="359394"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cxnSp>
        <p:nvCxnSpPr>
          <p:cNvPr id="16" name="Straight Connector 15"/>
          <p:cNvCxnSpPr/>
          <p:nvPr/>
        </p:nvCxnSpPr>
        <p:spPr>
          <a:xfrm rot="5400000" flipH="1" flipV="1">
            <a:off x="2704306" y="3238500"/>
            <a:ext cx="76994"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rot="5400000" flipH="1" flipV="1">
            <a:off x="2667000" y="2818606"/>
            <a:ext cx="1524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rot="5400000" flipH="1" flipV="1">
            <a:off x="2667000" y="2590800"/>
            <a:ext cx="1524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rot="5400000" flipH="1" flipV="1">
            <a:off x="2667794" y="3047206"/>
            <a:ext cx="152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2514600" y="3288268"/>
            <a:ext cx="478016" cy="369332"/>
          </a:xfrm>
          <a:prstGeom prst="rect">
            <a:avLst/>
          </a:prstGeom>
          <a:noFill/>
        </p:spPr>
        <p:txBody>
          <a:bodyPr wrap="none" rtlCol="0">
            <a:spAutoFit/>
          </a:bodyPr>
          <a:lstStyle/>
          <a:p>
            <a:r>
              <a:rPr lang="en-US" b="1" dirty="0" smtClean="0">
                <a:solidFill>
                  <a:schemeClr val="bg1"/>
                </a:solidFill>
              </a:rPr>
              <a:t>12’</a:t>
            </a:r>
            <a:endParaRPr lang="en-US"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17</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90-26.57=63.43; 2*63.43 </a:t>
            </a:r>
          </a:p>
          <a:p>
            <a:pPr algn="ctr">
              <a:buNone/>
            </a:pPr>
            <a:endParaRPr lang="en-US" dirty="0" smtClean="0">
              <a:solidFill>
                <a:schemeClr val="bg1"/>
              </a:solidFill>
            </a:endParaRPr>
          </a:p>
          <a:p>
            <a:pPr algn="ctr">
              <a:buNone/>
            </a:pPr>
            <a:r>
              <a:rPr lang="en-US" sz="3600" b="1" dirty="0" smtClean="0">
                <a:solidFill>
                  <a:schemeClr val="bg1"/>
                </a:solidFill>
              </a:rPr>
              <a:t>angle=126.86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Score Card</a:t>
            </a:r>
            <a:endParaRPr lang="en-US" dirty="0">
              <a:solidFill>
                <a:schemeClr val="bg1"/>
              </a:solidFill>
            </a:endParaRPr>
          </a:p>
        </p:txBody>
      </p:sp>
      <p:sp>
        <p:nvSpPr>
          <p:cNvPr id="8" name="Text Placeholder 7"/>
          <p:cNvSpPr>
            <a:spLocks noGrp="1"/>
          </p:cNvSpPr>
          <p:nvPr>
            <p:ph type="body" idx="1"/>
          </p:nvPr>
        </p:nvSpPr>
        <p:spPr/>
        <p:txBody>
          <a:bodyPr>
            <a:normAutofit/>
          </a:bodyPr>
          <a:lstStyle/>
          <a:p>
            <a:pPr algn="ctr"/>
            <a:r>
              <a:rPr lang="en-US" sz="2800" dirty="0" smtClean="0">
                <a:solidFill>
                  <a:schemeClr val="bg1"/>
                </a:solidFill>
              </a:rPr>
              <a:t>HOME</a:t>
            </a:r>
            <a:endParaRPr lang="en-US" sz="2800" dirty="0">
              <a:solidFill>
                <a:schemeClr val="bg1"/>
              </a:solidFill>
            </a:endParaRPr>
          </a:p>
        </p:txBody>
      </p:sp>
      <p:graphicFrame>
        <p:nvGraphicFramePr>
          <p:cNvPr id="12" name="Content Placeholder 11"/>
          <p:cNvGraphicFramePr>
            <a:graphicFrameLocks noGrp="1"/>
          </p:cNvGraphicFramePr>
          <p:nvPr>
            <p:ph sz="half" idx="2"/>
          </p:nvPr>
        </p:nvGraphicFramePr>
        <p:xfrm>
          <a:off x="381000" y="2590800"/>
          <a:ext cx="4035420" cy="1483360"/>
        </p:xfrm>
        <a:graphic>
          <a:graphicData uri="http://schemas.openxmlformats.org/drawingml/2006/table">
            <a:tbl>
              <a:tblPr firstRow="1" bandRow="1">
                <a:tableStyleId>{5940675A-B579-460E-94D1-54222C63F5DA}</a:tableStyleId>
              </a:tblPr>
              <a:tblGrid>
                <a:gridCol w="403542"/>
                <a:gridCol w="403542"/>
                <a:gridCol w="403542"/>
                <a:gridCol w="403542"/>
                <a:gridCol w="403542"/>
                <a:gridCol w="403542"/>
                <a:gridCol w="403542"/>
                <a:gridCol w="403542"/>
                <a:gridCol w="403542"/>
                <a:gridCol w="403542"/>
              </a:tblGrid>
              <a:tr h="370840">
                <a:tc>
                  <a:txBody>
                    <a:bodyPr/>
                    <a:lstStyle/>
                    <a:p>
                      <a:pPr algn="ctr"/>
                      <a:r>
                        <a:rPr lang="en-US" sz="1400" dirty="0" smtClean="0"/>
                        <a:t>1</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2</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3</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4</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6</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7</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8</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9</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US" sz="1400" dirty="0" smtClean="0"/>
                        <a:t>11</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12</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13</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14</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15</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16</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17</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18</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19</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20</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Text Placeholder 9"/>
          <p:cNvSpPr>
            <a:spLocks noGrp="1"/>
          </p:cNvSpPr>
          <p:nvPr>
            <p:ph type="body" sz="quarter" idx="3"/>
          </p:nvPr>
        </p:nvSpPr>
        <p:spPr/>
        <p:txBody>
          <a:bodyPr>
            <a:normAutofit/>
          </a:bodyPr>
          <a:lstStyle/>
          <a:p>
            <a:pPr algn="ctr"/>
            <a:r>
              <a:rPr lang="en-US" sz="2800" dirty="0" smtClean="0">
                <a:solidFill>
                  <a:schemeClr val="bg1"/>
                </a:solidFill>
              </a:rPr>
              <a:t>AWAY</a:t>
            </a:r>
            <a:endParaRPr lang="en-US" sz="2800" dirty="0">
              <a:solidFill>
                <a:schemeClr val="bg1"/>
              </a:solidFill>
            </a:endParaRPr>
          </a:p>
        </p:txBody>
      </p:sp>
      <p:sp>
        <p:nvSpPr>
          <p:cNvPr id="4" name="Action Button: Forward or Next 3">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304800" y="0"/>
            <a:ext cx="3268780" cy="1569660"/>
          </a:xfrm>
          <a:prstGeom prst="rect">
            <a:avLst/>
          </a:prstGeom>
          <a:noFill/>
        </p:spPr>
        <p:txBody>
          <a:bodyPr wrap="none" rtlCol="0">
            <a:spAutoFit/>
          </a:bodyPr>
          <a:lstStyle/>
          <a:p>
            <a:r>
              <a:rPr lang="en-US" sz="1600" dirty="0" smtClean="0">
                <a:solidFill>
                  <a:schemeClr val="bg1"/>
                </a:solidFill>
              </a:rPr>
              <a:t>To Print: </a:t>
            </a:r>
          </a:p>
          <a:p>
            <a:r>
              <a:rPr lang="en-US" sz="1600" dirty="0" smtClean="0">
                <a:solidFill>
                  <a:schemeClr val="bg1"/>
                </a:solidFill>
              </a:rPr>
              <a:t>1. Click Escape Key</a:t>
            </a:r>
          </a:p>
          <a:p>
            <a:r>
              <a:rPr lang="en-US" sz="1600" dirty="0" smtClean="0">
                <a:solidFill>
                  <a:schemeClr val="bg1"/>
                </a:solidFill>
              </a:rPr>
              <a:t>2. Office button; Print</a:t>
            </a:r>
          </a:p>
          <a:p>
            <a:r>
              <a:rPr lang="en-US" sz="1600" dirty="0" smtClean="0">
                <a:solidFill>
                  <a:schemeClr val="bg1"/>
                </a:solidFill>
              </a:rPr>
              <a:t>3. Current Slide</a:t>
            </a:r>
          </a:p>
          <a:p>
            <a:r>
              <a:rPr lang="en-US" sz="1600" dirty="0" smtClean="0">
                <a:solidFill>
                  <a:schemeClr val="bg1"/>
                </a:solidFill>
              </a:rPr>
              <a:t>4. Go to printer and pick up</a:t>
            </a:r>
          </a:p>
          <a:p>
            <a:r>
              <a:rPr lang="en-US" sz="1600" dirty="0" smtClean="0">
                <a:solidFill>
                  <a:schemeClr val="bg1"/>
                </a:solidFill>
              </a:rPr>
              <a:t>5. Slide Show tab; From Current Slide</a:t>
            </a:r>
            <a:endParaRPr lang="en-US" sz="1600" dirty="0">
              <a:solidFill>
                <a:schemeClr val="bg1"/>
              </a:solidFill>
            </a:endParaRPr>
          </a:p>
        </p:txBody>
      </p:sp>
      <p:graphicFrame>
        <p:nvGraphicFramePr>
          <p:cNvPr id="13" name="Content Placeholder 11"/>
          <p:cNvGraphicFramePr>
            <a:graphicFrameLocks/>
          </p:cNvGraphicFramePr>
          <p:nvPr/>
        </p:nvGraphicFramePr>
        <p:xfrm>
          <a:off x="4727580" y="2590800"/>
          <a:ext cx="4035420" cy="1483360"/>
        </p:xfrm>
        <a:graphic>
          <a:graphicData uri="http://schemas.openxmlformats.org/drawingml/2006/table">
            <a:tbl>
              <a:tblPr firstRow="1" bandRow="1">
                <a:tableStyleId>{5940675A-B579-460E-94D1-54222C63F5DA}</a:tableStyleId>
              </a:tblPr>
              <a:tblGrid>
                <a:gridCol w="403542"/>
                <a:gridCol w="403542"/>
                <a:gridCol w="403542"/>
                <a:gridCol w="403542"/>
                <a:gridCol w="403542"/>
                <a:gridCol w="403542"/>
                <a:gridCol w="403542"/>
                <a:gridCol w="403542"/>
                <a:gridCol w="403542"/>
                <a:gridCol w="403542"/>
              </a:tblGrid>
              <a:tr h="370840">
                <a:tc>
                  <a:txBody>
                    <a:bodyPr/>
                    <a:lstStyle/>
                    <a:p>
                      <a:pPr algn="ctr"/>
                      <a:r>
                        <a:rPr lang="en-US" sz="1400" dirty="0" smtClean="0"/>
                        <a:t>1</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2</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3</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4</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5</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6</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7</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8</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9</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10</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US" sz="1400" dirty="0" smtClean="0"/>
                        <a:t>11</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12</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13</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14</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15</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16</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17</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18</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19</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t>20</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152400" y="4267200"/>
            <a:ext cx="8839200" cy="923330"/>
          </a:xfrm>
          <a:prstGeom prst="rect">
            <a:avLst/>
          </a:prstGeom>
          <a:noFill/>
        </p:spPr>
        <p:txBody>
          <a:bodyPr wrap="square" rtlCol="0">
            <a:spAutoFit/>
          </a:bodyPr>
          <a:lstStyle/>
          <a:p>
            <a:r>
              <a:rPr lang="en-US" dirty="0" smtClean="0">
                <a:solidFill>
                  <a:schemeClr val="bg1"/>
                </a:solidFill>
              </a:rPr>
              <a:t>Once you are finished with the game, write and circle your team’s total score in the top right corner of this page. Please reset the PowerPoint to the opening slide and hand your score card to me. Thanks for playing!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18</a:t>
            </a:r>
            <a:endParaRPr lang="en-US" dirty="0">
              <a:solidFill>
                <a:schemeClr val="bg1"/>
              </a:solidFill>
            </a:endParaRPr>
          </a:p>
        </p:txBody>
      </p:sp>
      <p:pic>
        <p:nvPicPr>
          <p:cNvPr id="4" name="Content Placeholder 3" descr="250 Field Trip 011.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914400" y="4495800"/>
            <a:ext cx="3652988" cy="369332"/>
          </a:xfrm>
          <a:prstGeom prst="rect">
            <a:avLst/>
          </a:prstGeom>
        </p:spPr>
        <p:txBody>
          <a:bodyPr wrap="none">
            <a:spAutoFit/>
          </a:bodyPr>
          <a:lstStyle/>
          <a:p>
            <a:r>
              <a:rPr lang="en-US" dirty="0" smtClean="0">
                <a:solidFill>
                  <a:schemeClr val="bg1"/>
                </a:solidFill>
              </a:rPr>
              <a:t>(Base=2 feet; Diagonal=24.62 inches)</a:t>
            </a:r>
            <a:endParaRPr lang="en-US" dirty="0">
              <a:solidFill>
                <a:schemeClr val="bg1"/>
              </a:solidFill>
            </a:endParaRPr>
          </a:p>
        </p:txBody>
      </p:sp>
      <p:sp>
        <p:nvSpPr>
          <p:cNvPr id="6" name="Rectangle 5"/>
          <p:cNvSpPr/>
          <p:nvPr/>
        </p:nvSpPr>
        <p:spPr>
          <a:xfrm>
            <a:off x="4724401" y="2133600"/>
            <a:ext cx="3505200" cy="954107"/>
          </a:xfrm>
          <a:prstGeom prst="rect">
            <a:avLst/>
          </a:prstGeom>
        </p:spPr>
        <p:txBody>
          <a:bodyPr wrap="square">
            <a:spAutoFit/>
          </a:bodyPr>
          <a:lstStyle/>
          <a:p>
            <a:r>
              <a:rPr lang="en-US" sz="2800" dirty="0" smtClean="0">
                <a:solidFill>
                  <a:schemeClr val="bg1"/>
                </a:solidFill>
              </a:rPr>
              <a:t>What is the length of the height?</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rot="5400000">
            <a:off x="723900" y="2933700"/>
            <a:ext cx="838200" cy="15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0800000" flipV="1">
            <a:off x="1143000" y="3276600"/>
            <a:ext cx="3276600" cy="762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143000" y="2514600"/>
            <a:ext cx="3276600" cy="762000"/>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2514600" y="2514600"/>
            <a:ext cx="814647" cy="369332"/>
          </a:xfrm>
          <a:prstGeom prst="rect">
            <a:avLst/>
          </a:prstGeom>
          <a:noFill/>
        </p:spPr>
        <p:txBody>
          <a:bodyPr wrap="none" rtlCol="0">
            <a:spAutoFit/>
          </a:bodyPr>
          <a:lstStyle/>
          <a:p>
            <a:r>
              <a:rPr lang="en-US" b="1" dirty="0" smtClean="0"/>
              <a:t>24.62”</a:t>
            </a:r>
            <a:endParaRPr lang="en-US" b="1" dirty="0"/>
          </a:p>
        </p:txBody>
      </p:sp>
      <p:sp>
        <p:nvSpPr>
          <p:cNvPr id="21" name="TextBox 20"/>
          <p:cNvSpPr txBox="1"/>
          <p:nvPr/>
        </p:nvSpPr>
        <p:spPr>
          <a:xfrm>
            <a:off x="2458404" y="3352800"/>
            <a:ext cx="360996" cy="369332"/>
          </a:xfrm>
          <a:prstGeom prst="rect">
            <a:avLst/>
          </a:prstGeom>
          <a:noFill/>
        </p:spPr>
        <p:txBody>
          <a:bodyPr wrap="none" rtlCol="0">
            <a:spAutoFit/>
          </a:bodyPr>
          <a:lstStyle/>
          <a:p>
            <a:r>
              <a:rPr lang="en-US" b="1" dirty="0" smtClean="0"/>
              <a:t>2’</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18</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X</a:t>
            </a:r>
            <a:r>
              <a:rPr lang="en-US" baseline="30000" dirty="0" smtClean="0">
                <a:solidFill>
                  <a:schemeClr val="bg1"/>
                </a:solidFill>
              </a:rPr>
              <a:t>2</a:t>
            </a:r>
            <a:r>
              <a:rPr lang="en-US" dirty="0" smtClean="0">
                <a:solidFill>
                  <a:schemeClr val="bg1"/>
                </a:solidFill>
              </a:rPr>
              <a:t>+24</a:t>
            </a:r>
            <a:r>
              <a:rPr lang="en-US" baseline="30000" dirty="0" smtClean="0">
                <a:solidFill>
                  <a:schemeClr val="bg1"/>
                </a:solidFill>
              </a:rPr>
              <a:t>2</a:t>
            </a:r>
            <a:r>
              <a:rPr lang="en-US" dirty="0" smtClean="0">
                <a:solidFill>
                  <a:schemeClr val="bg1"/>
                </a:solidFill>
              </a:rPr>
              <a:t>=24.62</a:t>
            </a:r>
            <a:r>
              <a:rPr lang="en-US" baseline="30000" dirty="0" smtClean="0">
                <a:solidFill>
                  <a:schemeClr val="bg1"/>
                </a:solidFill>
              </a:rPr>
              <a:t>2</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X=5.49 inches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19</a:t>
            </a:r>
            <a:endParaRPr lang="en-US" dirty="0">
              <a:solidFill>
                <a:schemeClr val="bg1"/>
              </a:solidFill>
            </a:endParaRPr>
          </a:p>
        </p:txBody>
      </p:sp>
      <p:pic>
        <p:nvPicPr>
          <p:cNvPr id="4" name="Content Placeholder 3" descr="250 Field Trip 011.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4800600" y="1600200"/>
            <a:ext cx="3505200" cy="2246769"/>
          </a:xfrm>
          <a:prstGeom prst="rect">
            <a:avLst/>
          </a:prstGeom>
        </p:spPr>
        <p:txBody>
          <a:bodyPr wrap="square">
            <a:spAutoFit/>
          </a:bodyPr>
          <a:lstStyle/>
          <a:p>
            <a:r>
              <a:rPr lang="en-US" sz="2800" dirty="0" smtClean="0">
                <a:solidFill>
                  <a:schemeClr val="bg1"/>
                </a:solidFill>
              </a:rPr>
              <a:t>Looking at the triangle made by the diagonal, what is the angle opposite the 2 foot side.</a:t>
            </a:r>
            <a:endParaRPr lang="en-US" sz="2800" dirty="0">
              <a:solidFill>
                <a:schemeClr val="bg1"/>
              </a:solidFill>
            </a:endParaRPr>
          </a:p>
        </p:txBody>
      </p:sp>
      <p:sp>
        <p:nvSpPr>
          <p:cNvPr id="6" name="Rectangle 5"/>
          <p:cNvSpPr/>
          <p:nvPr/>
        </p:nvSpPr>
        <p:spPr>
          <a:xfrm>
            <a:off x="914400" y="4495800"/>
            <a:ext cx="3652988" cy="369332"/>
          </a:xfrm>
          <a:prstGeom prst="rect">
            <a:avLst/>
          </a:prstGeom>
        </p:spPr>
        <p:txBody>
          <a:bodyPr wrap="none">
            <a:spAutoFit/>
          </a:bodyPr>
          <a:lstStyle/>
          <a:p>
            <a:r>
              <a:rPr lang="en-US" dirty="0" smtClean="0">
                <a:solidFill>
                  <a:schemeClr val="bg1"/>
                </a:solidFill>
              </a:rPr>
              <a:t>(Base=2 feet; Diagonal=24.62 inches)</a:t>
            </a:r>
            <a:endParaRPr lang="en-US"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rot="5400000">
            <a:off x="723900" y="2933700"/>
            <a:ext cx="838200" cy="158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10800000" flipV="1">
            <a:off x="1143000" y="3276600"/>
            <a:ext cx="3276600" cy="762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143000" y="2514600"/>
            <a:ext cx="3276600" cy="762000"/>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2514600" y="2514600"/>
            <a:ext cx="814647" cy="369332"/>
          </a:xfrm>
          <a:prstGeom prst="rect">
            <a:avLst/>
          </a:prstGeom>
          <a:noFill/>
        </p:spPr>
        <p:txBody>
          <a:bodyPr wrap="none" rtlCol="0">
            <a:spAutoFit/>
          </a:bodyPr>
          <a:lstStyle/>
          <a:p>
            <a:r>
              <a:rPr lang="en-US" b="1" dirty="0" smtClean="0"/>
              <a:t>24.62”</a:t>
            </a:r>
            <a:endParaRPr lang="en-US" b="1" dirty="0"/>
          </a:p>
        </p:txBody>
      </p:sp>
      <p:sp>
        <p:nvSpPr>
          <p:cNvPr id="16" name="TextBox 15"/>
          <p:cNvSpPr txBox="1"/>
          <p:nvPr/>
        </p:nvSpPr>
        <p:spPr>
          <a:xfrm>
            <a:off x="2458404" y="3352800"/>
            <a:ext cx="360996" cy="369332"/>
          </a:xfrm>
          <a:prstGeom prst="rect">
            <a:avLst/>
          </a:prstGeom>
          <a:noFill/>
        </p:spPr>
        <p:txBody>
          <a:bodyPr wrap="none" rtlCol="0">
            <a:spAutoFit/>
          </a:bodyPr>
          <a:lstStyle/>
          <a:p>
            <a:r>
              <a:rPr lang="en-US" b="1" dirty="0" smtClean="0"/>
              <a:t>2’</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19</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sin(a)=24/24.62	</a:t>
            </a:r>
          </a:p>
          <a:p>
            <a:pPr algn="ctr">
              <a:buNone/>
            </a:pPr>
            <a:endParaRPr lang="en-US" dirty="0" smtClean="0">
              <a:solidFill>
                <a:schemeClr val="bg1"/>
              </a:solidFill>
            </a:endParaRPr>
          </a:p>
          <a:p>
            <a:pPr algn="ctr">
              <a:buNone/>
            </a:pPr>
            <a:r>
              <a:rPr lang="en-US" sz="3600" b="1" dirty="0" smtClean="0">
                <a:solidFill>
                  <a:schemeClr val="bg1"/>
                </a:solidFill>
              </a:rPr>
              <a:t>a=77.11 degrees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20</a:t>
            </a:r>
            <a:endParaRPr lang="en-US" dirty="0">
              <a:solidFill>
                <a:schemeClr val="bg1"/>
              </a:solidFill>
            </a:endParaRPr>
          </a:p>
        </p:txBody>
      </p:sp>
      <p:pic>
        <p:nvPicPr>
          <p:cNvPr id="4" name="Content Placeholder 3" descr="250 Field Trip 013.jpg"/>
          <p:cNvPicPr>
            <a:picLocks noGrp="1" noChangeAspect="1"/>
          </p:cNvPicPr>
          <p:nvPr>
            <p:ph idx="1"/>
          </p:nvPr>
        </p:nvPicPr>
        <p:blipFill>
          <a:blip r:embed="rId3" cstate="print"/>
          <a:stretch>
            <a:fillRect/>
          </a:stretch>
        </p:blipFill>
        <p:spPr>
          <a:xfrm>
            <a:off x="914400" y="1600200"/>
            <a:ext cx="3657600" cy="2743200"/>
          </a:xfrm>
        </p:spPr>
      </p:pic>
      <p:sp>
        <p:nvSpPr>
          <p:cNvPr id="5" name="Rectangle 4"/>
          <p:cNvSpPr/>
          <p:nvPr/>
        </p:nvSpPr>
        <p:spPr>
          <a:xfrm>
            <a:off x="990600" y="4495800"/>
            <a:ext cx="3429000" cy="646331"/>
          </a:xfrm>
          <a:prstGeom prst="rect">
            <a:avLst/>
          </a:prstGeom>
        </p:spPr>
        <p:txBody>
          <a:bodyPr wrap="square">
            <a:spAutoFit/>
          </a:bodyPr>
          <a:lstStyle/>
          <a:p>
            <a:r>
              <a:rPr lang="en-US" dirty="0" smtClean="0">
                <a:solidFill>
                  <a:schemeClr val="bg1"/>
                </a:solidFill>
              </a:rPr>
              <a:t>(bottom side=16 inches; height=12 inches; depth=10 inches)</a:t>
            </a:r>
            <a:endParaRPr lang="en-US" dirty="0">
              <a:solidFill>
                <a:schemeClr val="bg1"/>
              </a:solidFill>
            </a:endParaRPr>
          </a:p>
        </p:txBody>
      </p:sp>
      <p:sp>
        <p:nvSpPr>
          <p:cNvPr id="6" name="Rectangle 5"/>
          <p:cNvSpPr/>
          <p:nvPr/>
        </p:nvSpPr>
        <p:spPr>
          <a:xfrm>
            <a:off x="4800600" y="1600200"/>
            <a:ext cx="3429000" cy="2246769"/>
          </a:xfrm>
          <a:prstGeom prst="rect">
            <a:avLst/>
          </a:prstGeom>
        </p:spPr>
        <p:txBody>
          <a:bodyPr wrap="square">
            <a:spAutoFit/>
          </a:bodyPr>
          <a:lstStyle/>
          <a:p>
            <a:r>
              <a:rPr lang="en-US" sz="2800" dirty="0" smtClean="0">
                <a:solidFill>
                  <a:schemeClr val="bg1"/>
                </a:solidFill>
              </a:rPr>
              <a:t>What is the length of the diagonal of the cubby from the front, bottom, left to the top, back, right?</a:t>
            </a:r>
            <a:endParaRPr lang="en-US" sz="2800" dirty="0">
              <a:solidFill>
                <a:schemeClr val="bg1"/>
              </a:solidFill>
            </a:endParaRP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p:nvPr/>
        </p:nvCxnSpPr>
        <p:spPr>
          <a:xfrm>
            <a:off x="2209800" y="2895600"/>
            <a:ext cx="990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rot="5400000" flipH="1" flipV="1">
            <a:off x="2819400" y="2514600"/>
            <a:ext cx="762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2209800" y="2133600"/>
            <a:ext cx="990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rot="5400000" flipH="1" flipV="1">
            <a:off x="1828800" y="2514600"/>
            <a:ext cx="7620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a:off x="2286000" y="2286000"/>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a:off x="2590800" y="2286000"/>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Straight Connector 28"/>
          <p:cNvCxnSpPr/>
          <p:nvPr/>
        </p:nvCxnSpPr>
        <p:spPr>
          <a:xfrm>
            <a:off x="2743200" y="2286000"/>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Straight Connector 29"/>
          <p:cNvCxnSpPr/>
          <p:nvPr/>
        </p:nvCxnSpPr>
        <p:spPr>
          <a:xfrm>
            <a:off x="2895600" y="2286000"/>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2438400" y="2286000"/>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a:xfrm rot="5400000">
            <a:off x="3010694" y="23233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Straight Connector 39"/>
          <p:cNvCxnSpPr/>
          <p:nvPr/>
        </p:nvCxnSpPr>
        <p:spPr>
          <a:xfrm rot="5400000">
            <a:off x="3010694" y="24757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rot="5400000">
            <a:off x="3010694" y="26281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rot="5400000">
            <a:off x="3010694" y="27805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2286000" y="2817812"/>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a:off x="2590800" y="2817812"/>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743200" y="2817812"/>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2895600" y="2817812"/>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Straight Connector 46"/>
          <p:cNvCxnSpPr/>
          <p:nvPr/>
        </p:nvCxnSpPr>
        <p:spPr>
          <a:xfrm>
            <a:off x="2438400" y="2817812"/>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rot="5400000">
            <a:off x="2248694" y="23233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Straight Connector 48"/>
          <p:cNvCxnSpPr/>
          <p:nvPr/>
        </p:nvCxnSpPr>
        <p:spPr>
          <a:xfrm rot="5400000">
            <a:off x="2248694" y="24757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rot="5400000">
            <a:off x="2248694" y="26281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rot="5400000">
            <a:off x="2248694" y="2780506"/>
            <a:ext cx="762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rot="16200000" flipH="1">
            <a:off x="2172494" y="2170906"/>
            <a:ext cx="152400" cy="777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Straight Connector 55"/>
          <p:cNvCxnSpPr/>
          <p:nvPr/>
        </p:nvCxnSpPr>
        <p:spPr>
          <a:xfrm rot="5400000">
            <a:off x="3048000" y="2133600"/>
            <a:ext cx="152400" cy="152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Straight Connector 57"/>
          <p:cNvCxnSpPr/>
          <p:nvPr/>
        </p:nvCxnSpPr>
        <p:spPr>
          <a:xfrm>
            <a:off x="3048000" y="2819400"/>
            <a:ext cx="152400" cy="76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rot="5400000">
            <a:off x="2209800" y="2819400"/>
            <a:ext cx="76200" cy="76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flipV="1">
            <a:off x="2209800" y="2286000"/>
            <a:ext cx="838200" cy="60960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Answer 20</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solidFill>
                  <a:schemeClr val="bg1"/>
                </a:solidFill>
              </a:rPr>
              <a:t>12</a:t>
            </a:r>
            <a:r>
              <a:rPr lang="en-US" baseline="30000" dirty="0" smtClean="0">
                <a:solidFill>
                  <a:schemeClr val="bg1"/>
                </a:solidFill>
              </a:rPr>
              <a:t>2</a:t>
            </a:r>
            <a:r>
              <a:rPr lang="en-US" dirty="0" smtClean="0">
                <a:solidFill>
                  <a:schemeClr val="bg1"/>
                </a:solidFill>
              </a:rPr>
              <a:t>+18.87</a:t>
            </a:r>
            <a:r>
              <a:rPr lang="en-US" baseline="30000" dirty="0" smtClean="0">
                <a:solidFill>
                  <a:schemeClr val="bg1"/>
                </a:solidFill>
              </a:rPr>
              <a:t>2</a:t>
            </a:r>
            <a:r>
              <a:rPr lang="en-US" dirty="0" smtClean="0">
                <a:solidFill>
                  <a:schemeClr val="bg1"/>
                </a:solidFill>
              </a:rPr>
              <a:t>=Y</a:t>
            </a:r>
            <a:r>
              <a:rPr lang="en-US" baseline="30000" dirty="0" smtClean="0">
                <a:solidFill>
                  <a:schemeClr val="bg1"/>
                </a:solidFill>
              </a:rPr>
              <a:t>2</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Y=22.36 inches</a:t>
            </a:r>
            <a:endParaRPr lang="en-US" sz="3600" b="1" dirty="0">
              <a:solidFill>
                <a:schemeClr val="bg1"/>
              </a:solidFill>
            </a:endParaRP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Game Board</a:t>
            </a:r>
            <a:endParaRPr lang="en-US" dirty="0">
              <a:solidFill>
                <a:schemeClr val="bg1"/>
              </a:solidFill>
            </a:endParaRPr>
          </a:p>
        </p:txBody>
      </p:sp>
      <p:pic>
        <p:nvPicPr>
          <p:cNvPr id="7" name="Content Placeholder 6" descr="250 Field Trip 001.jpg"/>
          <p:cNvPicPr>
            <a:picLocks noGrp="1" noChangeAspect="1"/>
          </p:cNvPicPr>
          <p:nvPr>
            <p:ph idx="1"/>
          </p:nvPr>
        </p:nvPicPr>
        <p:blipFill>
          <a:blip r:embed="rId3" cstate="print"/>
          <a:stretch>
            <a:fillRect/>
          </a:stretch>
        </p:blipFill>
        <p:spPr>
          <a:xfrm>
            <a:off x="533400" y="1217368"/>
            <a:ext cx="8077200" cy="4135682"/>
          </a:xfrm>
        </p:spPr>
      </p:pic>
      <p:sp>
        <p:nvSpPr>
          <p:cNvPr id="4" name="Action Button: Forward or Next 3">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ction Button: Home 4">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ction Button: Back or Previous 5">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nvGraphicFramePr>
        <p:xfrm>
          <a:off x="533400" y="1219200"/>
          <a:ext cx="8077200" cy="4114800"/>
        </p:xfrm>
        <a:graphic>
          <a:graphicData uri="http://schemas.openxmlformats.org/drawingml/2006/table">
            <a:tbl>
              <a:tblPr firstRow="1" bandRow="1"/>
              <a:tblGrid>
                <a:gridCol w="1615440"/>
                <a:gridCol w="1615440"/>
                <a:gridCol w="1615440"/>
                <a:gridCol w="1615440"/>
                <a:gridCol w="1615440"/>
              </a:tblGrid>
              <a:tr h="1028700">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28700">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28700">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28700">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
        <p:nvSpPr>
          <p:cNvPr id="22" name="TextBox 21"/>
          <p:cNvSpPr txBox="1"/>
          <p:nvPr/>
        </p:nvSpPr>
        <p:spPr>
          <a:xfrm>
            <a:off x="533400" y="1219200"/>
            <a:ext cx="1600200" cy="769441"/>
          </a:xfrm>
          <a:prstGeom prst="rect">
            <a:avLst/>
          </a:prstGeom>
          <a:noFill/>
        </p:spPr>
        <p:txBody>
          <a:bodyPr wrap="square" rtlCol="0">
            <a:spAutoFit/>
          </a:bodyPr>
          <a:lstStyle/>
          <a:p>
            <a:pPr algn="ctr"/>
            <a:r>
              <a:rPr lang="en-US" sz="4400" dirty="0" smtClean="0">
                <a:hlinkClick r:id="rId4" action="ppaction://hlinksldjump"/>
              </a:rPr>
              <a:t>1</a:t>
            </a:r>
            <a:endParaRPr lang="en-US" sz="4400" dirty="0"/>
          </a:p>
        </p:txBody>
      </p:sp>
      <p:sp>
        <p:nvSpPr>
          <p:cNvPr id="23" name="TextBox 22"/>
          <p:cNvSpPr txBox="1"/>
          <p:nvPr/>
        </p:nvSpPr>
        <p:spPr>
          <a:xfrm>
            <a:off x="2209800" y="1219200"/>
            <a:ext cx="1600200" cy="769441"/>
          </a:xfrm>
          <a:prstGeom prst="rect">
            <a:avLst/>
          </a:prstGeom>
          <a:noFill/>
        </p:spPr>
        <p:txBody>
          <a:bodyPr wrap="square" rtlCol="0">
            <a:spAutoFit/>
          </a:bodyPr>
          <a:lstStyle/>
          <a:p>
            <a:pPr algn="ctr"/>
            <a:r>
              <a:rPr lang="en-US" sz="4400" dirty="0" smtClean="0">
                <a:hlinkClick r:id="rId7" action="ppaction://hlinksldjump"/>
              </a:rPr>
              <a:t>2</a:t>
            </a:r>
            <a:endParaRPr lang="en-US" sz="4400" dirty="0"/>
          </a:p>
        </p:txBody>
      </p:sp>
      <p:sp>
        <p:nvSpPr>
          <p:cNvPr id="24" name="TextBox 23"/>
          <p:cNvSpPr txBox="1"/>
          <p:nvPr/>
        </p:nvSpPr>
        <p:spPr>
          <a:xfrm>
            <a:off x="3810000" y="1219200"/>
            <a:ext cx="1600200" cy="769441"/>
          </a:xfrm>
          <a:prstGeom prst="rect">
            <a:avLst/>
          </a:prstGeom>
          <a:noFill/>
        </p:spPr>
        <p:txBody>
          <a:bodyPr wrap="square" rtlCol="0">
            <a:spAutoFit/>
          </a:bodyPr>
          <a:lstStyle/>
          <a:p>
            <a:pPr algn="ctr"/>
            <a:r>
              <a:rPr lang="en-US" sz="4400" dirty="0" smtClean="0">
                <a:hlinkClick r:id="rId8" action="ppaction://hlinksldjump"/>
              </a:rPr>
              <a:t>3</a:t>
            </a:r>
            <a:endParaRPr lang="en-US" sz="4400" dirty="0"/>
          </a:p>
        </p:txBody>
      </p:sp>
      <p:sp>
        <p:nvSpPr>
          <p:cNvPr id="25" name="TextBox 24"/>
          <p:cNvSpPr txBox="1"/>
          <p:nvPr/>
        </p:nvSpPr>
        <p:spPr>
          <a:xfrm>
            <a:off x="5410200" y="1295400"/>
            <a:ext cx="1600200" cy="769441"/>
          </a:xfrm>
          <a:prstGeom prst="rect">
            <a:avLst/>
          </a:prstGeom>
          <a:noFill/>
        </p:spPr>
        <p:txBody>
          <a:bodyPr wrap="square" rtlCol="0">
            <a:spAutoFit/>
          </a:bodyPr>
          <a:lstStyle/>
          <a:p>
            <a:pPr algn="ctr"/>
            <a:r>
              <a:rPr lang="en-US" sz="4400" dirty="0" smtClean="0">
                <a:hlinkClick r:id="rId9" action="ppaction://hlinksldjump"/>
              </a:rPr>
              <a:t>4</a:t>
            </a:r>
            <a:endParaRPr lang="en-US" sz="4400" dirty="0"/>
          </a:p>
        </p:txBody>
      </p:sp>
      <p:sp>
        <p:nvSpPr>
          <p:cNvPr id="26" name="TextBox 25"/>
          <p:cNvSpPr txBox="1"/>
          <p:nvPr/>
        </p:nvSpPr>
        <p:spPr>
          <a:xfrm>
            <a:off x="7086600" y="1295400"/>
            <a:ext cx="1600200" cy="769441"/>
          </a:xfrm>
          <a:prstGeom prst="rect">
            <a:avLst/>
          </a:prstGeom>
          <a:noFill/>
        </p:spPr>
        <p:txBody>
          <a:bodyPr wrap="square" rtlCol="0">
            <a:spAutoFit/>
          </a:bodyPr>
          <a:lstStyle/>
          <a:p>
            <a:pPr algn="ctr"/>
            <a:r>
              <a:rPr lang="en-US" sz="4400" dirty="0" smtClean="0">
                <a:hlinkClick r:id="rId10" action="ppaction://hlinksldjump"/>
              </a:rPr>
              <a:t>5</a:t>
            </a:r>
            <a:endParaRPr lang="en-US" sz="4400" dirty="0"/>
          </a:p>
        </p:txBody>
      </p:sp>
      <p:sp>
        <p:nvSpPr>
          <p:cNvPr id="27" name="TextBox 26"/>
          <p:cNvSpPr txBox="1"/>
          <p:nvPr/>
        </p:nvSpPr>
        <p:spPr>
          <a:xfrm>
            <a:off x="533400" y="2286000"/>
            <a:ext cx="1600200" cy="769441"/>
          </a:xfrm>
          <a:prstGeom prst="rect">
            <a:avLst/>
          </a:prstGeom>
          <a:noFill/>
        </p:spPr>
        <p:txBody>
          <a:bodyPr wrap="square" rtlCol="0">
            <a:spAutoFit/>
          </a:bodyPr>
          <a:lstStyle/>
          <a:p>
            <a:pPr algn="ctr"/>
            <a:r>
              <a:rPr lang="en-US" sz="4400" dirty="0" smtClean="0">
                <a:hlinkClick r:id="rId11" action="ppaction://hlinksldjump"/>
              </a:rPr>
              <a:t>6</a:t>
            </a:r>
            <a:endParaRPr lang="en-US" sz="4400" dirty="0"/>
          </a:p>
        </p:txBody>
      </p:sp>
      <p:sp>
        <p:nvSpPr>
          <p:cNvPr id="28" name="TextBox 27"/>
          <p:cNvSpPr txBox="1"/>
          <p:nvPr/>
        </p:nvSpPr>
        <p:spPr>
          <a:xfrm>
            <a:off x="2209800" y="2286000"/>
            <a:ext cx="1600200" cy="769441"/>
          </a:xfrm>
          <a:prstGeom prst="rect">
            <a:avLst/>
          </a:prstGeom>
          <a:noFill/>
        </p:spPr>
        <p:txBody>
          <a:bodyPr wrap="square" rtlCol="0">
            <a:spAutoFit/>
          </a:bodyPr>
          <a:lstStyle/>
          <a:p>
            <a:pPr algn="ctr"/>
            <a:r>
              <a:rPr lang="en-US" sz="4400" dirty="0" smtClean="0">
                <a:hlinkClick r:id="rId12" action="ppaction://hlinksldjump"/>
              </a:rPr>
              <a:t>7</a:t>
            </a:r>
            <a:endParaRPr lang="en-US" sz="4400" dirty="0"/>
          </a:p>
        </p:txBody>
      </p:sp>
      <p:sp>
        <p:nvSpPr>
          <p:cNvPr id="29" name="TextBox 28"/>
          <p:cNvSpPr txBox="1"/>
          <p:nvPr/>
        </p:nvSpPr>
        <p:spPr>
          <a:xfrm>
            <a:off x="3810000" y="2286000"/>
            <a:ext cx="1600200" cy="769441"/>
          </a:xfrm>
          <a:prstGeom prst="rect">
            <a:avLst/>
          </a:prstGeom>
          <a:noFill/>
        </p:spPr>
        <p:txBody>
          <a:bodyPr wrap="square" rtlCol="0">
            <a:spAutoFit/>
          </a:bodyPr>
          <a:lstStyle/>
          <a:p>
            <a:pPr algn="ctr"/>
            <a:r>
              <a:rPr lang="en-US" sz="4400" dirty="0" smtClean="0">
                <a:hlinkClick r:id="rId13" action="ppaction://hlinksldjump"/>
              </a:rPr>
              <a:t>8</a:t>
            </a:r>
            <a:endParaRPr lang="en-US" sz="4400" dirty="0"/>
          </a:p>
        </p:txBody>
      </p:sp>
      <p:sp>
        <p:nvSpPr>
          <p:cNvPr id="30" name="TextBox 29"/>
          <p:cNvSpPr txBox="1"/>
          <p:nvPr/>
        </p:nvSpPr>
        <p:spPr>
          <a:xfrm>
            <a:off x="5410200" y="2286000"/>
            <a:ext cx="1600200" cy="769441"/>
          </a:xfrm>
          <a:prstGeom prst="rect">
            <a:avLst/>
          </a:prstGeom>
          <a:noFill/>
        </p:spPr>
        <p:txBody>
          <a:bodyPr wrap="square" rtlCol="0">
            <a:spAutoFit/>
          </a:bodyPr>
          <a:lstStyle/>
          <a:p>
            <a:pPr algn="ctr"/>
            <a:r>
              <a:rPr lang="en-US" sz="4400" dirty="0" smtClean="0">
                <a:hlinkClick r:id="rId14" action="ppaction://hlinksldjump"/>
              </a:rPr>
              <a:t>9</a:t>
            </a:r>
            <a:endParaRPr lang="en-US" sz="4400" dirty="0"/>
          </a:p>
        </p:txBody>
      </p:sp>
      <p:sp>
        <p:nvSpPr>
          <p:cNvPr id="31" name="TextBox 30"/>
          <p:cNvSpPr txBox="1"/>
          <p:nvPr/>
        </p:nvSpPr>
        <p:spPr>
          <a:xfrm>
            <a:off x="7086600" y="2286000"/>
            <a:ext cx="1600200" cy="769441"/>
          </a:xfrm>
          <a:prstGeom prst="rect">
            <a:avLst/>
          </a:prstGeom>
          <a:noFill/>
        </p:spPr>
        <p:txBody>
          <a:bodyPr wrap="square" rtlCol="0">
            <a:spAutoFit/>
          </a:bodyPr>
          <a:lstStyle/>
          <a:p>
            <a:pPr algn="ctr"/>
            <a:r>
              <a:rPr lang="en-US" sz="4400" dirty="0" smtClean="0">
                <a:hlinkClick r:id="rId15" action="ppaction://hlinksldjump"/>
              </a:rPr>
              <a:t>10</a:t>
            </a:r>
            <a:endParaRPr lang="en-US" sz="4400" dirty="0"/>
          </a:p>
        </p:txBody>
      </p:sp>
      <p:sp>
        <p:nvSpPr>
          <p:cNvPr id="32" name="TextBox 31"/>
          <p:cNvSpPr txBox="1"/>
          <p:nvPr/>
        </p:nvSpPr>
        <p:spPr>
          <a:xfrm>
            <a:off x="533400" y="3352800"/>
            <a:ext cx="1600200" cy="769441"/>
          </a:xfrm>
          <a:prstGeom prst="rect">
            <a:avLst/>
          </a:prstGeom>
          <a:noFill/>
        </p:spPr>
        <p:txBody>
          <a:bodyPr wrap="square" rtlCol="0">
            <a:spAutoFit/>
          </a:bodyPr>
          <a:lstStyle/>
          <a:p>
            <a:pPr algn="ctr"/>
            <a:r>
              <a:rPr lang="en-US" sz="4400" dirty="0" smtClean="0">
                <a:hlinkClick r:id="rId16" action="ppaction://hlinksldjump"/>
              </a:rPr>
              <a:t>11</a:t>
            </a:r>
            <a:endParaRPr lang="en-US" sz="4400" dirty="0"/>
          </a:p>
        </p:txBody>
      </p:sp>
      <p:sp>
        <p:nvSpPr>
          <p:cNvPr id="33" name="TextBox 32"/>
          <p:cNvSpPr txBox="1"/>
          <p:nvPr/>
        </p:nvSpPr>
        <p:spPr>
          <a:xfrm>
            <a:off x="2209800" y="3352800"/>
            <a:ext cx="1600200" cy="769441"/>
          </a:xfrm>
          <a:prstGeom prst="rect">
            <a:avLst/>
          </a:prstGeom>
          <a:noFill/>
        </p:spPr>
        <p:txBody>
          <a:bodyPr wrap="square" rtlCol="0">
            <a:spAutoFit/>
          </a:bodyPr>
          <a:lstStyle/>
          <a:p>
            <a:pPr algn="ctr"/>
            <a:r>
              <a:rPr lang="en-US" sz="4400" dirty="0" smtClean="0">
                <a:hlinkClick r:id="rId17" action="ppaction://hlinksldjump"/>
              </a:rPr>
              <a:t>12</a:t>
            </a:r>
            <a:endParaRPr lang="en-US" sz="4400" dirty="0"/>
          </a:p>
        </p:txBody>
      </p:sp>
      <p:sp>
        <p:nvSpPr>
          <p:cNvPr id="34" name="TextBox 33"/>
          <p:cNvSpPr txBox="1"/>
          <p:nvPr/>
        </p:nvSpPr>
        <p:spPr>
          <a:xfrm>
            <a:off x="3810000" y="3352800"/>
            <a:ext cx="1600200" cy="769441"/>
          </a:xfrm>
          <a:prstGeom prst="rect">
            <a:avLst/>
          </a:prstGeom>
          <a:noFill/>
        </p:spPr>
        <p:txBody>
          <a:bodyPr wrap="square" rtlCol="0">
            <a:spAutoFit/>
          </a:bodyPr>
          <a:lstStyle/>
          <a:p>
            <a:pPr algn="ctr"/>
            <a:r>
              <a:rPr lang="en-US" sz="4400" dirty="0" smtClean="0">
                <a:hlinkClick r:id="rId18" action="ppaction://hlinksldjump"/>
              </a:rPr>
              <a:t>13</a:t>
            </a:r>
            <a:endParaRPr lang="en-US" sz="4400" dirty="0"/>
          </a:p>
        </p:txBody>
      </p:sp>
      <p:sp>
        <p:nvSpPr>
          <p:cNvPr id="35" name="TextBox 34"/>
          <p:cNvSpPr txBox="1"/>
          <p:nvPr/>
        </p:nvSpPr>
        <p:spPr>
          <a:xfrm>
            <a:off x="5410200" y="3352800"/>
            <a:ext cx="1600200" cy="769441"/>
          </a:xfrm>
          <a:prstGeom prst="rect">
            <a:avLst/>
          </a:prstGeom>
          <a:noFill/>
        </p:spPr>
        <p:txBody>
          <a:bodyPr wrap="square" rtlCol="0">
            <a:spAutoFit/>
          </a:bodyPr>
          <a:lstStyle/>
          <a:p>
            <a:pPr algn="ctr"/>
            <a:r>
              <a:rPr lang="en-US" sz="4400" dirty="0" smtClean="0">
                <a:hlinkClick r:id="rId19" action="ppaction://hlinksldjump"/>
              </a:rPr>
              <a:t>14</a:t>
            </a:r>
            <a:endParaRPr lang="en-US" sz="4400" dirty="0"/>
          </a:p>
        </p:txBody>
      </p:sp>
      <p:sp>
        <p:nvSpPr>
          <p:cNvPr id="36" name="TextBox 35"/>
          <p:cNvSpPr txBox="1"/>
          <p:nvPr/>
        </p:nvSpPr>
        <p:spPr>
          <a:xfrm>
            <a:off x="7010400" y="3352800"/>
            <a:ext cx="1600200" cy="769441"/>
          </a:xfrm>
          <a:prstGeom prst="rect">
            <a:avLst/>
          </a:prstGeom>
          <a:noFill/>
        </p:spPr>
        <p:txBody>
          <a:bodyPr wrap="square" rtlCol="0">
            <a:spAutoFit/>
          </a:bodyPr>
          <a:lstStyle/>
          <a:p>
            <a:pPr algn="ctr"/>
            <a:r>
              <a:rPr lang="en-US" sz="4400" dirty="0" smtClean="0">
                <a:hlinkClick r:id="rId20" action="ppaction://hlinksldjump"/>
              </a:rPr>
              <a:t>15</a:t>
            </a:r>
            <a:endParaRPr lang="en-US" sz="4400" dirty="0"/>
          </a:p>
        </p:txBody>
      </p:sp>
      <p:sp>
        <p:nvSpPr>
          <p:cNvPr id="37" name="TextBox 36"/>
          <p:cNvSpPr txBox="1"/>
          <p:nvPr/>
        </p:nvSpPr>
        <p:spPr>
          <a:xfrm>
            <a:off x="533400" y="4343400"/>
            <a:ext cx="1600200" cy="769441"/>
          </a:xfrm>
          <a:prstGeom prst="rect">
            <a:avLst/>
          </a:prstGeom>
          <a:noFill/>
        </p:spPr>
        <p:txBody>
          <a:bodyPr wrap="square" rtlCol="0">
            <a:spAutoFit/>
          </a:bodyPr>
          <a:lstStyle/>
          <a:p>
            <a:pPr algn="ctr"/>
            <a:r>
              <a:rPr lang="en-US" sz="4400" dirty="0" smtClean="0">
                <a:hlinkClick r:id="rId21" action="ppaction://hlinksldjump"/>
              </a:rPr>
              <a:t>16</a:t>
            </a:r>
            <a:endParaRPr lang="en-US" sz="4400" dirty="0"/>
          </a:p>
        </p:txBody>
      </p:sp>
      <p:sp>
        <p:nvSpPr>
          <p:cNvPr id="38" name="TextBox 37"/>
          <p:cNvSpPr txBox="1"/>
          <p:nvPr/>
        </p:nvSpPr>
        <p:spPr>
          <a:xfrm>
            <a:off x="2209800" y="4343400"/>
            <a:ext cx="1600200" cy="769441"/>
          </a:xfrm>
          <a:prstGeom prst="rect">
            <a:avLst/>
          </a:prstGeom>
          <a:noFill/>
        </p:spPr>
        <p:txBody>
          <a:bodyPr wrap="square" rtlCol="0">
            <a:spAutoFit/>
          </a:bodyPr>
          <a:lstStyle/>
          <a:p>
            <a:pPr algn="ctr"/>
            <a:r>
              <a:rPr lang="en-US" sz="4400" dirty="0" smtClean="0">
                <a:hlinkClick r:id="rId22" action="ppaction://hlinksldjump"/>
              </a:rPr>
              <a:t>17</a:t>
            </a:r>
            <a:endParaRPr lang="en-US" sz="4400" dirty="0"/>
          </a:p>
        </p:txBody>
      </p:sp>
      <p:sp>
        <p:nvSpPr>
          <p:cNvPr id="39" name="TextBox 38"/>
          <p:cNvSpPr txBox="1"/>
          <p:nvPr/>
        </p:nvSpPr>
        <p:spPr>
          <a:xfrm>
            <a:off x="3810000" y="4343400"/>
            <a:ext cx="1600200" cy="769441"/>
          </a:xfrm>
          <a:prstGeom prst="rect">
            <a:avLst/>
          </a:prstGeom>
          <a:noFill/>
        </p:spPr>
        <p:txBody>
          <a:bodyPr wrap="square" rtlCol="0">
            <a:spAutoFit/>
          </a:bodyPr>
          <a:lstStyle/>
          <a:p>
            <a:pPr algn="ctr"/>
            <a:r>
              <a:rPr lang="en-US" sz="4400" dirty="0" smtClean="0">
                <a:hlinkClick r:id="rId23" action="ppaction://hlinksldjump"/>
              </a:rPr>
              <a:t>18</a:t>
            </a:r>
            <a:endParaRPr lang="en-US" sz="4400" dirty="0"/>
          </a:p>
        </p:txBody>
      </p:sp>
      <p:sp>
        <p:nvSpPr>
          <p:cNvPr id="40" name="TextBox 39"/>
          <p:cNvSpPr txBox="1"/>
          <p:nvPr/>
        </p:nvSpPr>
        <p:spPr>
          <a:xfrm>
            <a:off x="5410200" y="4343400"/>
            <a:ext cx="1600200" cy="769441"/>
          </a:xfrm>
          <a:prstGeom prst="rect">
            <a:avLst/>
          </a:prstGeom>
          <a:noFill/>
        </p:spPr>
        <p:txBody>
          <a:bodyPr wrap="square" rtlCol="0">
            <a:spAutoFit/>
          </a:bodyPr>
          <a:lstStyle/>
          <a:p>
            <a:pPr algn="ctr"/>
            <a:r>
              <a:rPr lang="en-US" sz="4400" dirty="0" smtClean="0">
                <a:hlinkClick r:id="rId24" action="ppaction://hlinksldjump"/>
              </a:rPr>
              <a:t>19</a:t>
            </a:r>
            <a:endParaRPr lang="en-US" sz="4400" dirty="0"/>
          </a:p>
        </p:txBody>
      </p:sp>
      <p:sp>
        <p:nvSpPr>
          <p:cNvPr id="41" name="TextBox 40"/>
          <p:cNvSpPr txBox="1"/>
          <p:nvPr/>
        </p:nvSpPr>
        <p:spPr>
          <a:xfrm>
            <a:off x="7010400" y="4343400"/>
            <a:ext cx="1600200" cy="769441"/>
          </a:xfrm>
          <a:prstGeom prst="rect">
            <a:avLst/>
          </a:prstGeom>
          <a:noFill/>
        </p:spPr>
        <p:txBody>
          <a:bodyPr wrap="square" rtlCol="0">
            <a:spAutoFit/>
          </a:bodyPr>
          <a:lstStyle/>
          <a:p>
            <a:pPr algn="ctr"/>
            <a:r>
              <a:rPr lang="en-US" sz="4400" dirty="0" smtClean="0">
                <a:hlinkClick r:id="rId25" action="ppaction://hlinksldjump"/>
              </a:rPr>
              <a:t>20</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1</a:t>
            </a:r>
            <a:endParaRPr lang="en-US" dirty="0">
              <a:solidFill>
                <a:schemeClr val="bg1"/>
              </a:solidFill>
            </a:endParaRPr>
          </a:p>
        </p:txBody>
      </p:sp>
      <p:pic>
        <p:nvPicPr>
          <p:cNvPr id="7" name="Content Placeholder 6" descr="250 Field Trip 002.jpg"/>
          <p:cNvPicPr>
            <a:picLocks noGrp="1" noChangeAspect="1"/>
          </p:cNvPicPr>
          <p:nvPr>
            <p:ph idx="1"/>
          </p:nvPr>
        </p:nvPicPr>
        <p:blipFill>
          <a:blip r:embed="rId3" cstate="print"/>
          <a:stretch>
            <a:fillRect/>
          </a:stretch>
        </p:blipFill>
        <p:spPr>
          <a:xfrm>
            <a:off x="914400" y="1600200"/>
            <a:ext cx="3657600" cy="2743200"/>
          </a:xfrm>
        </p:spPr>
      </p:pic>
      <p:sp>
        <p:nvSpPr>
          <p:cNvPr id="8" name="TextBox 7"/>
          <p:cNvSpPr txBox="1"/>
          <p:nvPr/>
        </p:nvSpPr>
        <p:spPr>
          <a:xfrm>
            <a:off x="4800600" y="1600200"/>
            <a:ext cx="3124200" cy="2246769"/>
          </a:xfrm>
          <a:prstGeom prst="rect">
            <a:avLst/>
          </a:prstGeom>
          <a:noFill/>
        </p:spPr>
        <p:txBody>
          <a:bodyPr wrap="square" rtlCol="0">
            <a:spAutoFit/>
          </a:bodyPr>
          <a:lstStyle/>
          <a:p>
            <a:r>
              <a:rPr lang="en-US" sz="2800" dirty="0" smtClean="0">
                <a:solidFill>
                  <a:schemeClr val="bg1"/>
                </a:solidFill>
              </a:rPr>
              <a:t>Use </a:t>
            </a:r>
            <a:r>
              <a:rPr lang="en-US" sz="2800" dirty="0">
                <a:solidFill>
                  <a:schemeClr val="bg1"/>
                </a:solidFill>
              </a:rPr>
              <a:t>the Pythagorean Theorem to find the length of </a:t>
            </a:r>
            <a:r>
              <a:rPr lang="en-US" sz="2800" dirty="0" smtClean="0">
                <a:solidFill>
                  <a:schemeClr val="bg1"/>
                </a:solidFill>
              </a:rPr>
              <a:t>the hypotenuse.</a:t>
            </a:r>
            <a:endParaRPr lang="en-US" sz="2800" dirty="0">
              <a:solidFill>
                <a:schemeClr val="bg1"/>
              </a:solidFill>
            </a:endParaRPr>
          </a:p>
        </p:txBody>
      </p:sp>
      <p:sp>
        <p:nvSpPr>
          <p:cNvPr id="9" name="TextBox 8"/>
          <p:cNvSpPr txBox="1"/>
          <p:nvPr/>
        </p:nvSpPr>
        <p:spPr>
          <a:xfrm>
            <a:off x="1600200" y="4495800"/>
            <a:ext cx="2093843" cy="369332"/>
          </a:xfrm>
          <a:prstGeom prst="rect">
            <a:avLst/>
          </a:prstGeom>
          <a:noFill/>
        </p:spPr>
        <p:txBody>
          <a:bodyPr wrap="none" rtlCol="0">
            <a:spAutoFit/>
          </a:bodyPr>
          <a:lstStyle/>
          <a:p>
            <a:r>
              <a:rPr lang="en-US" dirty="0">
                <a:solidFill>
                  <a:schemeClr val="bg1"/>
                </a:solidFill>
              </a:rPr>
              <a:t>(All Sides = 2 inches)</a:t>
            </a:r>
          </a:p>
        </p:txBody>
      </p:sp>
      <p:sp>
        <p:nvSpPr>
          <p:cNvPr id="10" name="Action Button: Forward or Next 9">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ction Button: Home 10">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Action Button: Back or Previous 11">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p:nvPr/>
        </p:nvCxnSpPr>
        <p:spPr>
          <a:xfrm rot="16200000" flipH="1">
            <a:off x="1790700" y="2705100"/>
            <a:ext cx="2209800" cy="4572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a:off x="1485900" y="2019300"/>
            <a:ext cx="1447800" cy="9144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10800000">
            <a:off x="1752600" y="3200400"/>
            <a:ext cx="1447800" cy="914400"/>
          </a:xfrm>
          <a:prstGeom prst="line">
            <a:avLst/>
          </a:prstGeom>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057400" y="3581400"/>
            <a:ext cx="402674" cy="369332"/>
          </a:xfrm>
          <a:prstGeom prst="rect">
            <a:avLst/>
          </a:prstGeom>
          <a:noFill/>
        </p:spPr>
        <p:txBody>
          <a:bodyPr wrap="none" rtlCol="0">
            <a:spAutoFit/>
          </a:bodyPr>
          <a:lstStyle/>
          <a:p>
            <a:r>
              <a:rPr lang="en-US" b="1" dirty="0" smtClean="0"/>
              <a:t>2”</a:t>
            </a:r>
            <a:endParaRPr lang="en-US" b="1" dirty="0"/>
          </a:p>
        </p:txBody>
      </p:sp>
      <p:sp>
        <p:nvSpPr>
          <p:cNvPr id="22" name="TextBox 21"/>
          <p:cNvSpPr txBox="1"/>
          <p:nvPr/>
        </p:nvSpPr>
        <p:spPr>
          <a:xfrm>
            <a:off x="1752600" y="2133600"/>
            <a:ext cx="402674" cy="369332"/>
          </a:xfrm>
          <a:prstGeom prst="rect">
            <a:avLst/>
          </a:prstGeom>
          <a:noFill/>
        </p:spPr>
        <p:txBody>
          <a:bodyPr wrap="none" rtlCol="0">
            <a:spAutoFit/>
          </a:bodyPr>
          <a:lstStyle/>
          <a:p>
            <a:r>
              <a:rPr lang="en-US" b="1" dirty="0" smtClean="0"/>
              <a:t>2”</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1</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a:solidFill>
                  <a:schemeClr val="bg1"/>
                </a:solidFill>
              </a:rPr>
              <a:t>2</a:t>
            </a:r>
            <a:r>
              <a:rPr lang="en-US" baseline="30000" dirty="0">
                <a:solidFill>
                  <a:schemeClr val="bg1"/>
                </a:solidFill>
              </a:rPr>
              <a:t>2</a:t>
            </a:r>
            <a:r>
              <a:rPr lang="en-US" dirty="0">
                <a:solidFill>
                  <a:schemeClr val="bg1"/>
                </a:solidFill>
              </a:rPr>
              <a:t>+ </a:t>
            </a:r>
            <a:r>
              <a:rPr lang="en-US" dirty="0" smtClean="0">
                <a:solidFill>
                  <a:schemeClr val="bg1"/>
                </a:solidFill>
              </a:rPr>
              <a:t>2</a:t>
            </a:r>
            <a:r>
              <a:rPr lang="en-US" baseline="30000" dirty="0" smtClean="0">
                <a:solidFill>
                  <a:schemeClr val="bg1"/>
                </a:solidFill>
              </a:rPr>
              <a:t>2</a:t>
            </a:r>
            <a:r>
              <a:rPr lang="en-US" dirty="0" smtClean="0">
                <a:solidFill>
                  <a:schemeClr val="bg1"/>
                </a:solidFill>
              </a:rPr>
              <a:t>=X</a:t>
            </a:r>
            <a:r>
              <a:rPr lang="en-US" baseline="30000" dirty="0" smtClean="0">
                <a:solidFill>
                  <a:schemeClr val="bg1"/>
                </a:solidFill>
              </a:rPr>
              <a:t>2</a:t>
            </a:r>
            <a:r>
              <a:rPr lang="en-US" dirty="0">
                <a:solidFill>
                  <a:schemeClr val="bg1"/>
                </a:solidFill>
              </a:rPr>
              <a:t> </a:t>
            </a:r>
            <a:endParaRPr lang="en-US" dirty="0" smtClean="0">
              <a:solidFill>
                <a:schemeClr val="bg1"/>
              </a:solidFill>
            </a:endParaRPr>
          </a:p>
          <a:p>
            <a:pPr algn="ctr">
              <a:buNone/>
            </a:pPr>
            <a:endParaRPr lang="en-US" dirty="0">
              <a:solidFill>
                <a:schemeClr val="bg1"/>
              </a:solidFill>
            </a:endParaRPr>
          </a:p>
          <a:p>
            <a:pPr algn="ctr">
              <a:buNone/>
            </a:pPr>
            <a:r>
              <a:rPr lang="en-US" sz="3600" b="1" dirty="0" smtClean="0">
                <a:solidFill>
                  <a:schemeClr val="bg1"/>
                </a:solidFill>
              </a:rPr>
              <a:t>X=2.83 </a:t>
            </a:r>
            <a:r>
              <a:rPr lang="en-US" sz="3600" b="1" dirty="0">
                <a:solidFill>
                  <a:schemeClr val="bg1"/>
                </a:solidFill>
              </a:rPr>
              <a:t>inches</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 2</a:t>
            </a:r>
            <a:endParaRPr lang="en-US" dirty="0">
              <a:solidFill>
                <a:schemeClr val="bg1"/>
              </a:solidFill>
            </a:endParaRPr>
          </a:p>
        </p:txBody>
      </p:sp>
      <p:pic>
        <p:nvPicPr>
          <p:cNvPr id="9" name="Content Placeholder 6" descr="250 Field Trip 002.jpg"/>
          <p:cNvPicPr>
            <a:picLocks noGrp="1" noChangeAspect="1"/>
          </p:cNvPicPr>
          <p:nvPr>
            <p:ph idx="1"/>
          </p:nvPr>
        </p:nvPicPr>
        <p:blipFill>
          <a:blip r:embed="rId3" cstate="print"/>
          <a:stretch>
            <a:fillRect/>
          </a:stretch>
        </p:blipFill>
        <p:spPr>
          <a:xfrm>
            <a:off x="914400" y="1600200"/>
            <a:ext cx="3657600" cy="2743200"/>
          </a:xfrm>
        </p:spPr>
      </p:pic>
      <p:sp>
        <p:nvSpPr>
          <p:cNvPr id="10" name="TextBox 9"/>
          <p:cNvSpPr txBox="1"/>
          <p:nvPr/>
        </p:nvSpPr>
        <p:spPr>
          <a:xfrm>
            <a:off x="4724400" y="1917918"/>
            <a:ext cx="3200400" cy="1815882"/>
          </a:xfrm>
          <a:prstGeom prst="rect">
            <a:avLst/>
          </a:prstGeom>
          <a:noFill/>
        </p:spPr>
        <p:txBody>
          <a:bodyPr wrap="square" rtlCol="0">
            <a:spAutoFit/>
          </a:bodyPr>
          <a:lstStyle/>
          <a:p>
            <a:r>
              <a:rPr lang="en-US" sz="2800" dirty="0" smtClean="0">
                <a:solidFill>
                  <a:schemeClr val="bg1"/>
                </a:solidFill>
              </a:rPr>
              <a:t>What </a:t>
            </a:r>
            <a:r>
              <a:rPr lang="en-US" sz="2800" dirty="0">
                <a:solidFill>
                  <a:schemeClr val="bg1"/>
                </a:solidFill>
              </a:rPr>
              <a:t>is the measure of the two non-right </a:t>
            </a:r>
            <a:r>
              <a:rPr lang="en-US" sz="2800" dirty="0" smtClean="0">
                <a:solidFill>
                  <a:schemeClr val="bg1"/>
                </a:solidFill>
              </a:rPr>
              <a:t>angles of the right triangle?</a:t>
            </a:r>
            <a:endParaRPr lang="en-US" sz="2800" dirty="0">
              <a:solidFill>
                <a:schemeClr val="bg1"/>
              </a:solidFill>
            </a:endParaRPr>
          </a:p>
        </p:txBody>
      </p:sp>
      <p:sp>
        <p:nvSpPr>
          <p:cNvPr id="11" name="Rectangle 10"/>
          <p:cNvSpPr/>
          <p:nvPr/>
        </p:nvSpPr>
        <p:spPr>
          <a:xfrm>
            <a:off x="1676400" y="4419600"/>
            <a:ext cx="2093843" cy="369332"/>
          </a:xfrm>
          <a:prstGeom prst="rect">
            <a:avLst/>
          </a:prstGeom>
        </p:spPr>
        <p:txBody>
          <a:bodyPr wrap="none">
            <a:spAutoFit/>
          </a:bodyPr>
          <a:lstStyle/>
          <a:p>
            <a:r>
              <a:rPr lang="en-US" dirty="0" smtClean="0">
                <a:solidFill>
                  <a:schemeClr val="bg1"/>
                </a:solidFill>
              </a:rPr>
              <a:t>(All Sides = 2 inches)</a:t>
            </a:r>
            <a:endParaRPr lang="en-US" dirty="0">
              <a:solidFill>
                <a:schemeClr val="bg1"/>
              </a:solidFill>
            </a:endParaRPr>
          </a:p>
        </p:txBody>
      </p:sp>
      <p:sp>
        <p:nvSpPr>
          <p:cNvPr id="15" name="Action Button: Forward or Next 14">
            <a:hlinkClick r:id="rId4"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ction Button: Home 15">
            <a:hlinkClick r:id="rId5"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ction Button: Back or Previous 16">
            <a:hlinkClick r:id="rId6"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p:cNvCxnSpPr/>
          <p:nvPr/>
        </p:nvCxnSpPr>
        <p:spPr>
          <a:xfrm rot="16200000" flipH="1">
            <a:off x="1790700" y="2705100"/>
            <a:ext cx="2209800" cy="457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1485900" y="2019300"/>
            <a:ext cx="1447800" cy="9144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0800000">
            <a:off x="1752600" y="3200400"/>
            <a:ext cx="1447800" cy="91440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057400" y="3581400"/>
            <a:ext cx="402674" cy="369332"/>
          </a:xfrm>
          <a:prstGeom prst="rect">
            <a:avLst/>
          </a:prstGeom>
          <a:noFill/>
        </p:spPr>
        <p:txBody>
          <a:bodyPr wrap="none" rtlCol="0">
            <a:spAutoFit/>
          </a:bodyPr>
          <a:lstStyle/>
          <a:p>
            <a:r>
              <a:rPr lang="en-US" b="1" dirty="0" smtClean="0"/>
              <a:t>2”</a:t>
            </a:r>
            <a:endParaRPr lang="en-US" b="1" dirty="0"/>
          </a:p>
        </p:txBody>
      </p:sp>
      <p:sp>
        <p:nvSpPr>
          <p:cNvPr id="19" name="TextBox 18"/>
          <p:cNvSpPr txBox="1"/>
          <p:nvPr/>
        </p:nvSpPr>
        <p:spPr>
          <a:xfrm>
            <a:off x="1752600" y="2133600"/>
            <a:ext cx="402674" cy="369332"/>
          </a:xfrm>
          <a:prstGeom prst="rect">
            <a:avLst/>
          </a:prstGeom>
          <a:noFill/>
        </p:spPr>
        <p:txBody>
          <a:bodyPr wrap="none" rtlCol="0">
            <a:spAutoFit/>
          </a:bodyPr>
          <a:lstStyle/>
          <a:p>
            <a:r>
              <a:rPr lang="en-US" b="1" dirty="0" smtClean="0"/>
              <a:t>2”</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Answer 2</a:t>
            </a:r>
            <a:endParaRPr lang="en-US" dirty="0">
              <a:solidFill>
                <a:schemeClr val="bg1"/>
              </a:solidFill>
            </a:endParaRPr>
          </a:p>
        </p:txBody>
      </p:sp>
      <p:sp>
        <p:nvSpPr>
          <p:cNvPr id="3" name="Content Placeholder 2"/>
          <p:cNvSpPr>
            <a:spLocks noGrp="1"/>
          </p:cNvSpPr>
          <p:nvPr>
            <p:ph idx="1"/>
          </p:nvPr>
        </p:nvSpPr>
        <p:spPr/>
        <p:txBody>
          <a:bodyPr>
            <a:normAutofit/>
          </a:bodyPr>
          <a:lstStyle/>
          <a:p>
            <a:pPr algn="ctr">
              <a:buNone/>
            </a:pPr>
            <a:endParaRPr lang="en-US" sz="3600" b="1" dirty="0" smtClean="0"/>
          </a:p>
          <a:p>
            <a:pPr algn="ctr">
              <a:buNone/>
            </a:pPr>
            <a:endParaRPr lang="en-US" sz="3600" b="1" dirty="0"/>
          </a:p>
          <a:p>
            <a:pPr algn="ctr">
              <a:buNone/>
            </a:pPr>
            <a:r>
              <a:rPr lang="en-US" sz="3600" b="1" dirty="0" smtClean="0">
                <a:solidFill>
                  <a:schemeClr val="bg1"/>
                </a:solidFill>
              </a:rPr>
              <a:t>45 </a:t>
            </a:r>
            <a:r>
              <a:rPr lang="en-US" sz="3600" b="1" dirty="0">
                <a:solidFill>
                  <a:schemeClr val="bg1"/>
                </a:solidFill>
              </a:rPr>
              <a:t>degrees</a:t>
            </a:r>
          </a:p>
        </p:txBody>
      </p:sp>
      <p:sp>
        <p:nvSpPr>
          <p:cNvPr id="7" name="Action Button: Forward or Next 6">
            <a:hlinkClick r:id="rId3" action="ppaction://hlinksldjump" highlightClick="1"/>
          </p:cNvPr>
          <p:cNvSpPr/>
          <p:nvPr/>
        </p:nvSpPr>
        <p:spPr>
          <a:xfrm>
            <a:off x="6019800" y="5562600"/>
            <a:ext cx="762000" cy="609600"/>
          </a:xfrm>
          <a:prstGeom prst="actionButtonForwardNex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4191000" y="5562600"/>
            <a:ext cx="762000" cy="609600"/>
          </a:xfrm>
          <a:prstGeom prst="actionButtonHo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ction Button: Back or Previous 8">
            <a:hlinkClick r:id="rId5" action="ppaction://hlinksldjump" highlightClick="1"/>
          </p:cNvPr>
          <p:cNvSpPr/>
          <p:nvPr/>
        </p:nvSpPr>
        <p:spPr>
          <a:xfrm>
            <a:off x="2362200" y="5562600"/>
            <a:ext cx="762000" cy="609600"/>
          </a:xfrm>
          <a:prstGeom prst="actionButtonBackPrevio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1238</Words>
  <Application>Microsoft Office PowerPoint</Application>
  <PresentationFormat>On-screen Show (4:3)</PresentationFormat>
  <Paragraphs>340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Ballpark Trig</vt:lpstr>
      <vt:lpstr>Tennessee Curriculum Standards</vt:lpstr>
      <vt:lpstr>Directions</vt:lpstr>
      <vt:lpstr>Score Card</vt:lpstr>
      <vt:lpstr>Game Board</vt:lpstr>
      <vt:lpstr>Question 1</vt:lpstr>
      <vt:lpstr>Answer 1</vt:lpstr>
      <vt:lpstr>Question 2</vt:lpstr>
      <vt:lpstr>Answer 2</vt:lpstr>
      <vt:lpstr>Question 3</vt:lpstr>
      <vt:lpstr>Answer 3</vt:lpstr>
      <vt:lpstr>Question 4</vt:lpstr>
      <vt:lpstr>Answer 4</vt:lpstr>
      <vt:lpstr>Question 5</vt:lpstr>
      <vt:lpstr>Answer 5</vt:lpstr>
      <vt:lpstr>Question 6</vt:lpstr>
      <vt:lpstr>Answer 6</vt:lpstr>
      <vt:lpstr>Question 7</vt:lpstr>
      <vt:lpstr>Answer 7</vt:lpstr>
      <vt:lpstr>Question 8</vt:lpstr>
      <vt:lpstr>Answer 8</vt:lpstr>
      <vt:lpstr>Question 9</vt:lpstr>
      <vt:lpstr>Answer 9</vt:lpstr>
      <vt:lpstr>Question 10</vt:lpstr>
      <vt:lpstr>Answer 10</vt:lpstr>
      <vt:lpstr>Question 11</vt:lpstr>
      <vt:lpstr>Answer 11</vt:lpstr>
      <vt:lpstr>Question 12</vt:lpstr>
      <vt:lpstr>Answer 12</vt:lpstr>
      <vt:lpstr>Question 13</vt:lpstr>
      <vt:lpstr>Answer 13</vt:lpstr>
      <vt:lpstr>Question 14</vt:lpstr>
      <vt:lpstr>Answer 14</vt:lpstr>
      <vt:lpstr>Question 15</vt:lpstr>
      <vt:lpstr>Answer 15</vt:lpstr>
      <vt:lpstr>Question 16</vt:lpstr>
      <vt:lpstr>Answer 16</vt:lpstr>
      <vt:lpstr>Question 17</vt:lpstr>
      <vt:lpstr>Answer 17</vt:lpstr>
      <vt:lpstr>Question 18</vt:lpstr>
      <vt:lpstr>Answer 18</vt:lpstr>
      <vt:lpstr>Question 19</vt:lpstr>
      <vt:lpstr>Answer 19</vt:lpstr>
      <vt:lpstr>Question 20</vt:lpstr>
      <vt:lpstr>Answer 20</vt:lpstr>
    </vt:vector>
  </TitlesOfParts>
  <Company>Union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Computing Services</dc:creator>
  <cp:lastModifiedBy>Luuuke</cp:lastModifiedBy>
  <cp:revision>68</cp:revision>
  <dcterms:created xsi:type="dcterms:W3CDTF">2010-04-06T13:29:33Z</dcterms:created>
  <dcterms:modified xsi:type="dcterms:W3CDTF">2010-04-15T00:04:46Z</dcterms:modified>
</cp:coreProperties>
</file>